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4" r:id="rId3"/>
    <p:sldId id="271" r:id="rId4"/>
    <p:sldId id="264" r:id="rId5"/>
    <p:sldId id="260" r:id="rId6"/>
    <p:sldId id="259" r:id="rId7"/>
    <p:sldId id="268" r:id="rId8"/>
    <p:sldId id="269" r:id="rId9"/>
    <p:sldId id="261" r:id="rId10"/>
    <p:sldId id="275" r:id="rId11"/>
    <p:sldId id="316" r:id="rId12"/>
    <p:sldId id="276" r:id="rId13"/>
    <p:sldId id="317" r:id="rId14"/>
    <p:sldId id="272" r:id="rId15"/>
    <p:sldId id="278" r:id="rId16"/>
    <p:sldId id="279" r:id="rId17"/>
    <p:sldId id="280" r:id="rId18"/>
    <p:sldId id="281" r:id="rId19"/>
    <p:sldId id="282" r:id="rId20"/>
    <p:sldId id="283" r:id="rId21"/>
    <p:sldId id="285" r:id="rId22"/>
    <p:sldId id="286" r:id="rId23"/>
    <p:sldId id="292" r:id="rId24"/>
    <p:sldId id="288" r:id="rId25"/>
    <p:sldId id="289" r:id="rId26"/>
    <p:sldId id="290" r:id="rId27"/>
    <p:sldId id="291" r:id="rId28"/>
    <p:sldId id="287" r:id="rId29"/>
    <p:sldId id="293" r:id="rId30"/>
    <p:sldId id="294" r:id="rId31"/>
    <p:sldId id="307" r:id="rId32"/>
    <p:sldId id="311" r:id="rId33"/>
    <p:sldId id="295" r:id="rId34"/>
    <p:sldId id="296" r:id="rId35"/>
    <p:sldId id="297" r:id="rId36"/>
    <p:sldId id="298" r:id="rId37"/>
    <p:sldId id="299" r:id="rId38"/>
    <p:sldId id="308" r:id="rId39"/>
    <p:sldId id="309" r:id="rId40"/>
    <p:sldId id="300" r:id="rId41"/>
    <p:sldId id="310" r:id="rId42"/>
    <p:sldId id="301" r:id="rId43"/>
    <p:sldId id="302" r:id="rId44"/>
    <p:sldId id="312" r:id="rId45"/>
    <p:sldId id="313" r:id="rId46"/>
    <p:sldId id="314" r:id="rId47"/>
    <p:sldId id="315" r:id="rId48"/>
    <p:sldId id="318" r:id="rId49"/>
    <p:sldId id="27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EB570-F7C7-45E5-8064-2246C6C4F03A}" v="927" dt="2022-03-14T02:49:59.715"/>
    <p1510:client id="{6C05B2E9-7573-35CB-4C0E-DCC420540DD5}" v="248" dt="2022-03-14T06:14:08.201"/>
    <p1510:client id="{A9EBAE92-700B-43AB-B7B7-5C3B00922A1E}" v="2710" dt="2022-03-14T05:42:34.186"/>
    <p1510:client id="{DC80A269-941C-675F-B179-CF5F74CEC4BA}" v="307" dt="2022-03-14T07:28:27.046"/>
    <p1510:client id="{E67BA064-1538-433B-B4F1-17BF82FE1F06}" v="101" dt="2022-03-14T00:47:10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26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7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8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98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4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07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814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7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7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1.wdp"/><Relationship Id="rId5" Type="http://schemas.openxmlformats.org/officeDocument/2006/relationships/image" Target="../media/image33.PNG"/><Relationship Id="rId10" Type="http://schemas.openxmlformats.org/officeDocument/2006/relationships/image" Target="../media/image2.png"/><Relationship Id="rId4" Type="http://schemas.openxmlformats.org/officeDocument/2006/relationships/image" Target="../media/image32.PNG"/><Relationship Id="rId9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_picture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914" y="0"/>
            <a:ext cx="1220191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3179831" y="372491"/>
            <a:ext cx="6354868" cy="1049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6000" b="1" dirty="0">
                <a:solidFill>
                  <a:schemeClr val="bg1"/>
                </a:solidFill>
                <a:ea typeface="+mn-cs"/>
              </a:rPr>
              <a:t>Electric Vehicle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7055553" y="6432990"/>
            <a:ext cx="4739238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794791" y="6292735"/>
            <a:ext cx="283602" cy="286230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6858732" y="6063658"/>
            <a:ext cx="1528195" cy="3693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prstClr val="white"/>
                </a:solidFill>
              </a:rPr>
              <a:t>조원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48307" y="6063658"/>
            <a:ext cx="33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박건후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박정연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반치영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이채림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7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피쳐</a:t>
            </a:r>
            <a:r>
              <a:rPr lang="en-US" altLang="ko-KR" sz="24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(Feature)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233723-9D22-42E1-AE9E-7D29700CDB47}"/>
              </a:ext>
            </a:extLst>
          </p:cNvPr>
          <p:cNvSpPr/>
          <p:nvPr/>
        </p:nvSpPr>
        <p:spPr>
          <a:xfrm>
            <a:off x="1508007" y="1301878"/>
            <a:ext cx="2448851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noProof="0" dirty="0" err="1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테슬라</a:t>
            </a:r>
            <a:r>
              <a:rPr lang="ko-KR" altLang="en-US" sz="1100" b="1" noProof="0" dirty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 데이터 및 재무제표 데이터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1508007" y="2009672"/>
            <a:ext cx="3676200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/>
              <a:buChar char="Ø"/>
            </a:pPr>
            <a:r>
              <a:rPr lang="ko-KR" altLang="en-US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테슬라 주가</a:t>
            </a:r>
            <a:r>
              <a:rPr lang="en-US" altLang="ko-KR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endParaRPr lang="ko-KR" altLang="en-US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285750" indent="-285750" algn="just">
              <a:lnSpc>
                <a:spcPct val="120000"/>
              </a:lnSpc>
              <a:buFont typeface="Wingdings"/>
              <a:buChar char="Ø"/>
            </a:pPr>
            <a:r>
              <a:rPr lang="ko-KR" altLang="en-US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테슬라  거래량,</a:t>
            </a:r>
            <a:endParaRPr lang="en-US" altLang="ko-KR" sz="1400" spc="-15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285750" indent="-285750" algn="just">
              <a:lnSpc>
                <a:spcPct val="120000"/>
              </a:lnSpc>
              <a:buFont typeface="Wingdings"/>
              <a:buChar char="Ø"/>
            </a:pPr>
            <a:r>
              <a:rPr lang="ko-KR" altLang="en-US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테슬라</a:t>
            </a:r>
            <a:r>
              <a:rPr lang="en-US" altLang="ko-KR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주가 변동률</a:t>
            </a:r>
            <a:r>
              <a:rPr lang="en-US" altLang="ko-KR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</a:p>
          <a:p>
            <a:pPr marL="285750" indent="-285750" algn="just">
              <a:lnSpc>
                <a:spcPct val="120000"/>
              </a:lnSpc>
              <a:buFont typeface="Wingdings"/>
              <a:buChar char="Ø"/>
            </a:pPr>
            <a:r>
              <a:rPr lang="ko-KR" altLang="en-US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구글  테슬라  검색  량</a:t>
            </a:r>
            <a:endParaRPr lang="en-US" altLang="ko-KR" sz="1400" spc="-15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285750" indent="-285750" algn="just">
              <a:lnSpc>
                <a:spcPct val="120000"/>
              </a:lnSpc>
              <a:buFont typeface="Wingdings"/>
              <a:buChar char="Ø"/>
            </a:pPr>
            <a:r>
              <a:rPr lang="ko-KR" altLang="en-US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테슬라 분기 재무제표</a:t>
            </a:r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1143883" y="1368379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4601727" y="1211926"/>
            <a:ext cx="1948702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6963926" y="1356845"/>
            <a:ext cx="4466073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ko-KR" altLang="en-US" sz="1400" dirty="0">
                <a:solidFill>
                  <a:schemeClr val="bg1"/>
                </a:solidFill>
                <a:latin typeface="+mn-cs"/>
                <a:ea typeface="+mn-cs"/>
              </a:rPr>
              <a:t>테슬라 및 테슬라 주가와 직접적인 연관이 있다</a:t>
            </a:r>
            <a:r>
              <a:rPr lang="en-US" altLang="ko-KR" sz="1400" dirty="0">
                <a:solidFill>
                  <a:schemeClr val="bg1"/>
                </a:solidFill>
                <a:latin typeface="+mn-cs"/>
                <a:ea typeface="+mn-cs"/>
              </a:rPr>
              <a:t>.</a:t>
            </a:r>
            <a:endParaRPr lang="ko-KR" altLang="en-US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/>
              <a:buChar char="Ø"/>
            </a:pPr>
            <a:endParaRPr lang="en-US" altLang="ko-KR" sz="14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sz="1400" dirty="0" err="1">
                <a:solidFill>
                  <a:schemeClr val="bg1"/>
                </a:solidFill>
                <a:latin typeface="+mn-cs"/>
                <a:ea typeface="+mn-cs"/>
              </a:rPr>
              <a:t>테슬라의</a:t>
            </a:r>
            <a:r>
              <a:rPr lang="ko-KR" altLang="en-US" sz="1400" dirty="0">
                <a:solidFill>
                  <a:schemeClr val="bg1"/>
                </a:solidFill>
                <a:latin typeface="+mn-cs"/>
                <a:ea typeface="+mn-cs"/>
              </a:rPr>
              <a:t> 회사 내부 사정을 알 수 있다</a:t>
            </a:r>
            <a:r>
              <a:rPr lang="en-US" altLang="ko-KR" sz="1400" dirty="0">
                <a:solidFill>
                  <a:schemeClr val="bg1"/>
                </a:solidFill>
                <a:latin typeface="+mn-cs"/>
                <a:ea typeface="+mn-cs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+mn-cs"/>
              <a:ea typeface="+mn-cs"/>
            </a:endParaRPr>
          </a:p>
          <a:p>
            <a:endParaRPr lang="ko-KR" altLang="en-US" sz="1400" dirty="0">
              <a:solidFill>
                <a:schemeClr val="bg1"/>
              </a:solidFill>
              <a:latin typeface="+mn-cs"/>
              <a:ea typeface="+mn-cs"/>
            </a:endParaRPr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6719101" y="1368379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7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3C43A890-8416-4BF2-AA4E-EEF68C528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968" y="2395007"/>
            <a:ext cx="4258540" cy="42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3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피쳐</a:t>
            </a:r>
            <a:r>
              <a:rPr lang="en-US" altLang="ko-KR" sz="24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(Feature)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96B65-9A45-43B2-B5F1-67E622D78A59}"/>
              </a:ext>
            </a:extLst>
          </p:cNvPr>
          <p:cNvSpPr/>
          <p:nvPr/>
        </p:nvSpPr>
        <p:spPr>
          <a:xfrm>
            <a:off x="1561321" y="1393563"/>
            <a:ext cx="21209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ETF </a:t>
            </a:r>
            <a:r>
              <a:rPr lang="ko-KR" altLang="en-US" sz="1100" b="1" dirty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데이터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9239D1-F6B0-48CB-AA4C-DC0353A733DC}"/>
              </a:ext>
            </a:extLst>
          </p:cNvPr>
          <p:cNvSpPr/>
          <p:nvPr/>
        </p:nvSpPr>
        <p:spPr>
          <a:xfrm>
            <a:off x="1485121" y="2101357"/>
            <a:ext cx="3676200" cy="187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중국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차 전지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전기차 관련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미국 반도체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마국채금리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년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,10</a:t>
            </a: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년물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인버스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배터리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신재생에너지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리튬전지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925505BB-DB76-4650-A8BC-4E86944A1099}"/>
              </a:ext>
            </a:extLst>
          </p:cNvPr>
          <p:cNvSpPr/>
          <p:nvPr/>
        </p:nvSpPr>
        <p:spPr>
          <a:xfrm>
            <a:off x="1089382" y="1555777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화살표 40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4541113" y="1313996"/>
            <a:ext cx="1948702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6903312" y="1356957"/>
            <a:ext cx="446607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ko-KR" altLang="en-US" sz="1400" dirty="0">
                <a:solidFill>
                  <a:schemeClr val="bg1"/>
                </a:solidFill>
                <a:latin typeface="+mn-cs"/>
                <a:ea typeface="+mn-cs"/>
              </a:rPr>
              <a:t>전기차 제조와 관련된 기업들의 </a:t>
            </a:r>
            <a:r>
              <a:rPr lang="en-US" altLang="ko-KR" sz="1400" dirty="0">
                <a:solidFill>
                  <a:schemeClr val="bg1"/>
                </a:solidFill>
                <a:latin typeface="+mn-cs"/>
                <a:ea typeface="+mn-cs"/>
              </a:rPr>
              <a:t>ETF</a:t>
            </a:r>
            <a:endParaRPr lang="ko-KR" altLang="en-US" sz="1400" dirty="0">
              <a:solidFill>
                <a:schemeClr val="bg1"/>
              </a:solidFill>
              <a:latin typeface="+mn-cs"/>
              <a:ea typeface="+mn-cs"/>
            </a:endParaRPr>
          </a:p>
        </p:txBody>
      </p:sp>
      <p:sp>
        <p:nvSpPr>
          <p:cNvPr id="46" name="왼쪽 대괄호 45">
            <a:extLst>
              <a:ext uri="{FF2B5EF4-FFF2-40B4-BE49-F238E27FC236}">
                <a16:creationId xmlns:a16="http://schemas.microsoft.com/office/drawing/2014/main" id="{925505BB-DB76-4650-A8BC-4E86944A1099}"/>
              </a:ext>
            </a:extLst>
          </p:cNvPr>
          <p:cNvSpPr/>
          <p:nvPr/>
        </p:nvSpPr>
        <p:spPr>
          <a:xfrm>
            <a:off x="6664600" y="1555777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7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566B698-CA54-4510-A984-A2214A8B1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082" y="2256087"/>
            <a:ext cx="4804063" cy="1722370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4D485F37-9EDE-4471-BDC8-376B5179E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196" y="4134576"/>
            <a:ext cx="5297631" cy="892168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33D5B49-F2A9-46D1-9982-4573066CF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196" y="5226164"/>
            <a:ext cx="5938404" cy="458126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B2DDD253-B7DF-4EFC-8064-96E5125AC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195" y="5849572"/>
            <a:ext cx="5938403" cy="5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0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피쳐</a:t>
            </a:r>
            <a:r>
              <a:rPr lang="en-US" altLang="ko-KR" sz="24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(Feature)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233723-9D22-42E1-AE9E-7D29700CDB47}"/>
              </a:ext>
            </a:extLst>
          </p:cNvPr>
          <p:cNvSpPr/>
          <p:nvPr/>
        </p:nvSpPr>
        <p:spPr>
          <a:xfrm>
            <a:off x="1508007" y="1301878"/>
            <a:ext cx="2448851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noProof="0" dirty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원자재 데이터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1508007" y="2009672"/>
            <a:ext cx="3676200" cy="213513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니켈,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원유</a:t>
            </a:r>
            <a:r>
              <a:rPr lang="en-US" altLang="ko-KR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endParaRPr lang="en-US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구리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알루미늄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희토류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리튬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코발트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탄소배출권</a:t>
            </a:r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1143883" y="1368379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4601726" y="1203899"/>
            <a:ext cx="1948702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6963926" y="1356845"/>
            <a:ext cx="4466073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ko-KR" altLang="en-US" sz="1400" dirty="0">
                <a:solidFill>
                  <a:schemeClr val="bg1"/>
                </a:solidFill>
                <a:latin typeface="+mn-cs"/>
                <a:ea typeface="+mn-cs"/>
              </a:rPr>
              <a:t>전기차의 차체 및 배터리 제조에 쓰인다</a:t>
            </a:r>
            <a:r>
              <a:rPr lang="en-US" altLang="ko-KR" sz="1400" dirty="0">
                <a:solidFill>
                  <a:schemeClr val="bg1"/>
                </a:solidFill>
                <a:latin typeface="+mn-cs"/>
                <a:ea typeface="+mn-cs"/>
              </a:rPr>
              <a:t>.</a:t>
            </a:r>
            <a:endParaRPr lang="ko-KR" altLang="en-US">
              <a:latin typeface="+mn-cs"/>
              <a:ea typeface="+mn-cs"/>
            </a:endParaRPr>
          </a:p>
          <a:p>
            <a:pPr marL="285750" indent="-285750">
              <a:buFont typeface="Wingdings"/>
              <a:buChar char="Ø"/>
            </a:pPr>
            <a:endParaRPr lang="en-US" altLang="ko-KR" sz="14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sz="1400" dirty="0" err="1">
                <a:solidFill>
                  <a:schemeClr val="bg1"/>
                </a:solidFill>
                <a:latin typeface="+mn-cs"/>
                <a:ea typeface="+mn-cs"/>
              </a:rPr>
              <a:t>차량용</a:t>
            </a:r>
            <a:r>
              <a:rPr lang="en-US" altLang="ko-KR" sz="1400" dirty="0">
                <a:solidFill>
                  <a:schemeClr val="bg1"/>
                </a:solidFill>
                <a:latin typeface="+mn-cs"/>
                <a:ea typeface="+mn-cs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+mn-cs"/>
                <a:ea typeface="+mn-cs"/>
              </a:rPr>
              <a:t>반도체</a:t>
            </a:r>
            <a:r>
              <a:rPr lang="en-US" altLang="ko-KR" sz="1400" dirty="0">
                <a:solidFill>
                  <a:schemeClr val="bg1"/>
                </a:solidFill>
                <a:latin typeface="+mn-cs"/>
                <a:ea typeface="+mn-cs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+mn-cs"/>
                <a:ea typeface="+mn-cs"/>
              </a:rPr>
              <a:t>제조에</a:t>
            </a:r>
            <a:r>
              <a:rPr lang="en-US" altLang="ko-KR" sz="1400" dirty="0">
                <a:solidFill>
                  <a:schemeClr val="bg1"/>
                </a:solidFill>
                <a:latin typeface="+mn-cs"/>
                <a:ea typeface="+mn-cs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+mn-cs"/>
                <a:ea typeface="+mn-cs"/>
              </a:rPr>
              <a:t>쓰인다</a:t>
            </a:r>
            <a:r>
              <a:rPr lang="en-US" altLang="ko-KR" sz="1400" dirty="0">
                <a:solidFill>
                  <a:schemeClr val="bg1"/>
                </a:solidFill>
                <a:latin typeface="+mn-cs"/>
                <a:ea typeface="+mn-cs"/>
              </a:rPr>
              <a:t>.</a:t>
            </a:r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6719101" y="1368379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E8073280-EF22-4213-BE6C-C79DF65AF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036" y="2404259"/>
            <a:ext cx="4319154" cy="4214254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55F751E-1A24-48E5-BF13-C1CD151CC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035" y="4469207"/>
            <a:ext cx="5427517" cy="14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66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피쳐</a:t>
            </a:r>
            <a:r>
              <a:rPr lang="en-US" altLang="ko-KR" sz="24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(Feature)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96B65-9A45-43B2-B5F1-67E622D78A59}"/>
              </a:ext>
            </a:extLst>
          </p:cNvPr>
          <p:cNvSpPr/>
          <p:nvPr/>
        </p:nvSpPr>
        <p:spPr>
          <a:xfrm>
            <a:off x="1544003" y="1497472"/>
            <a:ext cx="21209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/>
            </a:pPr>
            <a:r>
              <a:rPr lang="ko-KR" altLang="en-US" sz="1100" b="1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금융</a:t>
            </a:r>
            <a:r>
              <a:rPr lang="en-US" altLang="ko-KR" sz="1100" b="1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 </a:t>
            </a:r>
            <a:r>
              <a:rPr lang="ko-KR" altLang="en-US" sz="1100" b="1" dirty="0">
                <a:solidFill>
                  <a:srgbClr val="4454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데이터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9239D1-F6B0-48CB-AA4C-DC0353A733DC}"/>
              </a:ext>
            </a:extLst>
          </p:cNvPr>
          <p:cNvSpPr/>
          <p:nvPr/>
        </p:nvSpPr>
        <p:spPr>
          <a:xfrm>
            <a:off x="1467803" y="2205266"/>
            <a:ext cx="3676200" cy="11010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나스닥 지수</a:t>
            </a:r>
            <a:r>
              <a:rPr lang="en-US" altLang="ko-KR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S&amp;P </a:t>
            </a:r>
            <a:r>
              <a:rPr lang="ko-KR" altLang="en-US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지수</a:t>
            </a:r>
            <a:r>
              <a:rPr lang="en-US" altLang="ko-KR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bg1"/>
                </a:solidFill>
                <a:latin typeface="맑은 고딕"/>
                <a:ea typeface="맑은 고딕"/>
              </a:rPr>
              <a:t>달러</a:t>
            </a:r>
            <a:r>
              <a:rPr lang="en-US" altLang="ko-KR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spc="-150" dirty="0" err="1">
                <a:solidFill>
                  <a:schemeClr val="bg1"/>
                </a:solidFill>
                <a:latin typeface="맑은 고딕"/>
                <a:ea typeface="맑은 고딕"/>
              </a:rPr>
              <a:t>지수</a:t>
            </a:r>
            <a:r>
              <a:rPr lang="en-US" altLang="ko-KR" sz="1400" spc="-150" dirty="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Malgun Gothic"/>
                <a:ea typeface="Malgun Gothic"/>
              </a:rPr>
              <a:t>중국  상해 지수</a:t>
            </a:r>
            <a:endParaRPr lang="en-US" sz="1400" spc="-150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925505BB-DB76-4650-A8BC-4E86944A1099}"/>
              </a:ext>
            </a:extLst>
          </p:cNvPr>
          <p:cNvSpPr/>
          <p:nvPr/>
        </p:nvSpPr>
        <p:spPr>
          <a:xfrm>
            <a:off x="1072064" y="1659686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화살표 40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4523795" y="1417905"/>
            <a:ext cx="1948702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7119790" y="1538798"/>
            <a:ext cx="446607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ko-KR" altLang="en-US" sz="1400" dirty="0">
                <a:solidFill>
                  <a:schemeClr val="bg1"/>
                </a:solidFill>
                <a:latin typeface="+mn-cs"/>
                <a:ea typeface="+mn-cs"/>
              </a:rPr>
              <a:t>테슬라 주가와 직/간접적인 연관이 있는 종합지수</a:t>
            </a:r>
            <a:endParaRPr lang="ko-KR" dirty="0">
              <a:solidFill>
                <a:schemeClr val="bg1"/>
              </a:solidFill>
              <a:latin typeface="+mn-cs"/>
              <a:ea typeface="+mn-cs"/>
            </a:endParaRPr>
          </a:p>
        </p:txBody>
      </p:sp>
      <p:sp>
        <p:nvSpPr>
          <p:cNvPr id="46" name="왼쪽 대괄호 45">
            <a:extLst>
              <a:ext uri="{FF2B5EF4-FFF2-40B4-BE49-F238E27FC236}">
                <a16:creationId xmlns:a16="http://schemas.microsoft.com/office/drawing/2014/main" id="{925505BB-DB76-4650-A8BC-4E86944A1099}"/>
              </a:ext>
            </a:extLst>
          </p:cNvPr>
          <p:cNvSpPr/>
          <p:nvPr/>
        </p:nvSpPr>
        <p:spPr>
          <a:xfrm>
            <a:off x="6647282" y="1659686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659D2BBB-ECAA-445F-891C-8ED2D1286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583" y="3458506"/>
            <a:ext cx="5011879" cy="3023622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AE3CE2B5-DB5D-4DBF-BF97-0DD056CA1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264" y="3453365"/>
            <a:ext cx="4959926" cy="30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7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5" y="1565929"/>
            <a:ext cx="6287377" cy="4248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noProof="0" dirty="0" err="1">
                <a:solidFill>
                  <a:schemeClr val="bg1"/>
                </a:solidFill>
                <a:latin typeface="맑은 고딕"/>
                <a:ea typeface="맑은 고딕"/>
              </a:rPr>
              <a:t>전처리</a:t>
            </a:r>
            <a:r>
              <a:rPr lang="en-US" altLang="ko-KR" sz="2400" b="1" i="1" kern="0" dirty="0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en-US" altLang="ko-KR" sz="2400" b="1" i="1" kern="0" dirty="0" err="1">
                <a:solidFill>
                  <a:schemeClr val="bg1"/>
                </a:solidFill>
                <a:latin typeface="맑은 고딕"/>
                <a:ea typeface="맑은 고딕"/>
              </a:rPr>
              <a:t>테슬라</a:t>
            </a:r>
            <a:r>
              <a:rPr lang="en-US" altLang="ko-KR" sz="2400" b="1" i="1" kern="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i="1" kern="0" dirty="0" err="1">
                <a:solidFill>
                  <a:schemeClr val="bg1"/>
                </a:solidFill>
                <a:latin typeface="맑은 고딕"/>
                <a:ea typeface="맑은 고딕"/>
              </a:rPr>
              <a:t>주가</a:t>
            </a:r>
            <a:r>
              <a:rPr lang="en-US" altLang="ko-KR" sz="2400" b="1" i="1" kern="0" dirty="0">
                <a:solidFill>
                  <a:schemeClr val="bg1"/>
                </a:solidFill>
                <a:latin typeface="맑은 고딕"/>
                <a:ea typeface="맑은 고딕"/>
              </a:rPr>
              <a:t>, ETF, </a:t>
            </a:r>
            <a:r>
              <a:rPr lang="en-US" altLang="ko-KR" sz="2400" b="1" i="1" kern="0" dirty="0" err="1">
                <a:solidFill>
                  <a:schemeClr val="bg1"/>
                </a:solidFill>
                <a:latin typeface="맑은 고딕"/>
                <a:ea typeface="맑은 고딕"/>
              </a:rPr>
              <a:t>원자재</a:t>
            </a:r>
            <a:r>
              <a:rPr lang="en-US" altLang="ko-KR" sz="2400" b="1" i="1" kern="0" dirty="0">
                <a:solidFill>
                  <a:schemeClr val="bg1"/>
                </a:solidFill>
                <a:latin typeface="맑은 고딕"/>
                <a:ea typeface="맑은 고딕"/>
              </a:rPr>
              <a:t> 등)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238596" y="2141243"/>
            <a:ext cx="212373" cy="35945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604483" y="2141243"/>
            <a:ext cx="173921" cy="35945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931918" y="2141243"/>
            <a:ext cx="214666" cy="35945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125586" y="2227811"/>
            <a:ext cx="159520" cy="35079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769362" y="2079645"/>
            <a:ext cx="147861" cy="36561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939" y="2825304"/>
            <a:ext cx="3467584" cy="19433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100" y="1527118"/>
            <a:ext cx="2410161" cy="1105054"/>
          </a:xfrm>
          <a:prstGeom prst="rect">
            <a:avLst/>
          </a:prstGeom>
        </p:spPr>
      </p:pic>
      <p:sp>
        <p:nvSpPr>
          <p:cNvPr id="45" name="왼쪽 화살표 44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>
            <a:off x="6841928" y="3296600"/>
            <a:ext cx="140333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왼쪽 화살표 45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>
            <a:off x="6893068" y="1655687"/>
            <a:ext cx="1604356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왼쪽 화살표 46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2038236">
            <a:off x="6787228" y="4213595"/>
            <a:ext cx="1075203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67072" y="2121435"/>
            <a:ext cx="166732" cy="3547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3" y="4961807"/>
            <a:ext cx="5073086" cy="1723955"/>
          </a:xfrm>
          <a:prstGeom prst="rect">
            <a:avLst/>
          </a:prstGeom>
        </p:spPr>
      </p:pic>
      <p:pic>
        <p:nvPicPr>
          <p:cNvPr id="49" name="nppt_16469821085227331" descr="이미지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2D4DB1-C237-4E2B-96CE-878672E2CF3C}"/>
              </a:ext>
            </a:extLst>
          </p:cNvPr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                                                         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날짜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가격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거래량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변동률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칼럼명</a:t>
            </a:r>
          </a:p>
        </p:txBody>
      </p:sp>
    </p:spTree>
    <p:extLst>
      <p:ext uri="{BB962C8B-B14F-4D97-AF65-F5344CB8AC3E}">
        <p14:creationId xmlns:p14="http://schemas.microsoft.com/office/powerpoint/2010/main" val="1215967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3" y="216861"/>
            <a:ext cx="7496501" cy="11289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noProof="0" err="1">
                <a:solidFill>
                  <a:schemeClr val="bg1"/>
                </a:solidFill>
                <a:latin typeface="맑은 고딕"/>
                <a:ea typeface="맑은 고딕"/>
              </a:rPr>
              <a:t>전처리</a:t>
            </a:r>
            <a:r>
              <a:rPr lang="en-US" altLang="ko-KR" sz="2400" b="1" i="1" kern="0" dirty="0">
                <a:solidFill>
                  <a:schemeClr val="bg1"/>
                </a:solidFill>
                <a:ea typeface="맑은 고딕"/>
              </a:rPr>
              <a:t>(</a:t>
            </a:r>
            <a:r>
              <a:rPr lang="ko-KR" altLang="en-US" sz="24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테슬라</a:t>
            </a:r>
            <a:r>
              <a:rPr lang="en-US" sz="24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24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주가</a:t>
            </a:r>
            <a:r>
              <a:rPr lang="en-US" sz="24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, </a:t>
            </a:r>
            <a:r>
              <a:rPr lang="en-US" altLang="ko-KR" sz="24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ETF</a:t>
            </a:r>
            <a:r>
              <a:rPr lang="en-US" sz="24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, </a:t>
            </a:r>
            <a:r>
              <a:rPr lang="en-US" sz="24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원자재</a:t>
            </a:r>
            <a:r>
              <a:rPr lang="en-US" sz="24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등</a:t>
            </a:r>
            <a:r>
              <a:rPr lang="en-US" altLang="ko-KR" sz="2400" b="1" i="1" kern="0" dirty="0">
                <a:solidFill>
                  <a:schemeClr val="bg1"/>
                </a:solidFill>
                <a:ea typeface="맑은 고딕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87" y="1228116"/>
            <a:ext cx="6531443" cy="5284166"/>
          </a:xfrm>
          <a:prstGeom prst="rect">
            <a:avLst/>
          </a:prstGeom>
        </p:spPr>
      </p:pic>
      <p:pic>
        <p:nvPicPr>
          <p:cNvPr id="26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12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전처리</a:t>
            </a:r>
            <a:r>
              <a:rPr lang="en-US" altLang="ko-KR" sz="2400" b="1" i="1" kern="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2400" b="1" i="1" kern="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재무제표</a:t>
            </a:r>
            <a:r>
              <a:rPr lang="en-US" altLang="ko-KR" sz="2400" b="1" i="1" kern="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2" y="1384936"/>
            <a:ext cx="6733341" cy="5037706"/>
          </a:xfrm>
          <a:prstGeom prst="rect">
            <a:avLst/>
          </a:prstGeom>
        </p:spPr>
      </p:pic>
      <p:sp>
        <p:nvSpPr>
          <p:cNvPr id="26" name="자유형 46">
            <a:extLst>
              <a:ext uri="{FF2B5EF4-FFF2-40B4-BE49-F238E27FC236}">
                <a16:creationId xmlns:a16="http://schemas.microsoft.com/office/drawing/2014/main" id="{5337CB60-8FD7-4421-A830-A0AB6323DDA2}"/>
              </a:ext>
            </a:extLst>
          </p:cNvPr>
          <p:cNvSpPr/>
          <p:nvPr/>
        </p:nvSpPr>
        <p:spPr>
          <a:xfrm rot="16200000" flipH="1">
            <a:off x="1858104" y="5359699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087DF4-B6B4-4854-B2A9-F1C0BCE20CC1}"/>
              </a:ext>
            </a:extLst>
          </p:cNvPr>
          <p:cNvSpPr/>
          <p:nvPr/>
        </p:nvSpPr>
        <p:spPr>
          <a:xfrm rot="16200000">
            <a:off x="3682750" y="5145459"/>
            <a:ext cx="406400" cy="2147966"/>
          </a:xfrm>
          <a:prstGeom prst="rect">
            <a:avLst/>
          </a:prstGeom>
          <a:gradFill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176" y="3525099"/>
            <a:ext cx="4853596" cy="16015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9" y="1384936"/>
            <a:ext cx="4733855" cy="3320068"/>
          </a:xfrm>
          <a:prstGeom prst="rect">
            <a:avLst/>
          </a:prstGeom>
        </p:spPr>
      </p:pic>
      <p:pic>
        <p:nvPicPr>
          <p:cNvPr id="30" name="nppt_16469821085227331" descr="이미지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2714E7-530A-46F8-9EF7-824F46F9E313}"/>
              </a:ext>
            </a:extLst>
          </p:cNvPr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                                                           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칼럼명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날짜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보간법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DataType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 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63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전처리</a:t>
            </a:r>
            <a:r>
              <a:rPr lang="en-US" altLang="ko-KR" sz="2400" b="1" i="1" kern="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2400" b="1" i="1" kern="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재무제표</a:t>
            </a:r>
            <a:r>
              <a:rPr lang="en-US" altLang="ko-KR" sz="2400" b="1" i="1" kern="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24" y="1399135"/>
            <a:ext cx="9541307" cy="4852036"/>
          </a:xfrm>
          <a:prstGeom prst="rect">
            <a:avLst/>
          </a:prstGeom>
        </p:spPr>
      </p:pic>
      <p:pic>
        <p:nvPicPr>
          <p:cNvPr id="17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5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전처리</a:t>
            </a:r>
            <a:r>
              <a:rPr lang="en-US" altLang="ko-KR" sz="2400" b="1" i="1" kern="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en-US" altLang="ko-KR" sz="24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Merge – date </a:t>
            </a:r>
            <a:r>
              <a:rPr lang="ko-KR" altLang="en-US" sz="2400" b="1" i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기준</a:t>
            </a:r>
            <a:r>
              <a:rPr lang="en-US" altLang="ko-KR" sz="2400" b="1" i="1" kern="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44" y="1161954"/>
            <a:ext cx="3564371" cy="290250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11" y="1024606"/>
            <a:ext cx="4632192" cy="269635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18" y="1892357"/>
            <a:ext cx="3344168" cy="271039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51" y="1024606"/>
            <a:ext cx="5339583" cy="294861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97" y="2133643"/>
            <a:ext cx="4150146" cy="236625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67" y="2640820"/>
            <a:ext cx="3600953" cy="178142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9655" y1="37204" x2="39655" y2="37204"/>
                        <a14:foregroundMark x1="48276" y1="32227" x2="48276" y2="32227"/>
                        <a14:foregroundMark x1="66379" y1="38152" x2="66379" y2="38152"/>
                        <a14:foregroundMark x1="57759" y1="26303" x2="57759" y2="26303"/>
                        <a14:foregroundMark x1="43391" y1="21801" x2="43391" y2="21801"/>
                        <a14:foregroundMark x1="62644" y1="17062" x2="62644" y2="17062"/>
                        <a14:foregroundMark x1="69540" y1="20379" x2="69540" y2="20379"/>
                        <a14:foregroundMark x1="73276" y1="27488" x2="73276" y2="27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22" y="4214503"/>
            <a:ext cx="2027061" cy="2458103"/>
          </a:xfrm>
          <a:prstGeom prst="rect">
            <a:avLst/>
          </a:prstGeom>
        </p:spPr>
      </p:pic>
      <p:sp>
        <p:nvSpPr>
          <p:cNvPr id="22" name="굽은 화살표 21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 flipH="1">
            <a:off x="1992257" y="5289882"/>
            <a:ext cx="2351565" cy="1063811"/>
          </a:xfrm>
          <a:prstGeom prst="ben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굽은 화살표 22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7332921" y="5289882"/>
            <a:ext cx="2351565" cy="1063811"/>
          </a:xfrm>
          <a:prstGeom prst="ben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왼쪽 화살표 23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2618419">
            <a:off x="3282680" y="4956859"/>
            <a:ext cx="1405328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왼쪽 화살표 24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9168621">
            <a:off x="7008306" y="4947596"/>
            <a:ext cx="1125467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087DF4-B6B4-4854-B2A9-F1C0BCE20CC1}"/>
              </a:ext>
            </a:extLst>
          </p:cNvPr>
          <p:cNvSpPr/>
          <p:nvPr/>
        </p:nvSpPr>
        <p:spPr>
          <a:xfrm rot="10800000">
            <a:off x="5810607" y="6498618"/>
            <a:ext cx="312639" cy="361136"/>
          </a:xfrm>
          <a:prstGeom prst="rect">
            <a:avLst/>
          </a:prstGeom>
          <a:gradFill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nppt_16469821085227331" descr="이미지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18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왼쪽 화살표 15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6200000">
            <a:off x="4794299" y="1631221"/>
            <a:ext cx="2177571" cy="587562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3" y="216861"/>
            <a:ext cx="7496501" cy="11289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noProof="0" dirty="0" err="1">
                <a:solidFill>
                  <a:schemeClr val="bg1"/>
                </a:solidFill>
                <a:latin typeface="맑은 고딕"/>
                <a:ea typeface="맑은 고딕"/>
              </a:rPr>
              <a:t>전처리</a:t>
            </a:r>
            <a:r>
              <a:rPr lang="en-US" altLang="ko-KR" sz="2400" b="1" i="1" kern="0" dirty="0">
                <a:solidFill>
                  <a:schemeClr val="bg1"/>
                </a:solidFill>
                <a:ea typeface="맑은 고딕"/>
              </a:rPr>
              <a:t>(Merge)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305" y="1204990"/>
            <a:ext cx="5180649" cy="1222199"/>
          </a:xfrm>
          <a:prstGeom prst="rect">
            <a:avLst/>
          </a:prstGeom>
          <a:ln w="44450">
            <a:solidFill>
              <a:srgbClr val="FFC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8" y="3016313"/>
            <a:ext cx="5310234" cy="3244136"/>
          </a:xfrm>
          <a:prstGeom prst="rect">
            <a:avLst/>
          </a:prstGeom>
        </p:spPr>
      </p:pic>
      <p:pic>
        <p:nvPicPr>
          <p:cNvPr id="17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5AAD0-1047-4733-A849-A72D11397641}"/>
              </a:ext>
            </a:extLst>
          </p:cNvPr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                                                         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최종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데이터셋</a:t>
            </a:r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15D0AAC-224C-4747-A1F7-9830C715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807" y="3015004"/>
            <a:ext cx="5697126" cy="3226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00E867-EC8E-411A-BE48-768300EA5A12}"/>
              </a:ext>
            </a:extLst>
          </p:cNvPr>
          <p:cNvSpPr txBox="1"/>
          <p:nvPr/>
        </p:nvSpPr>
        <p:spPr>
          <a:xfrm>
            <a:off x="2062104" y="638010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맑은 고딕"/>
              </a:rPr>
              <a:t>2015년 이후 </a:t>
            </a:r>
            <a:r>
              <a:rPr lang="ko-KR" altLang="en-US" sz="1400" dirty="0" err="1">
                <a:solidFill>
                  <a:schemeClr val="bg1"/>
                </a:solidFill>
                <a:ea typeface="맑은 고딕"/>
              </a:rPr>
              <a:t>Ver</a:t>
            </a:r>
            <a:r>
              <a:rPr lang="ko-KR" altLang="en-US" sz="1400" dirty="0">
                <a:solidFill>
                  <a:schemeClr val="bg1"/>
                </a:solidFill>
                <a:ea typeface="맑은 고딕"/>
              </a:rPr>
              <a:t>.</a:t>
            </a:r>
            <a:endParaRPr lang="ko-KR" altLang="en-US" sz="14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A0BE8-4DA3-4B78-8476-432FB6A43F30}"/>
              </a:ext>
            </a:extLst>
          </p:cNvPr>
          <p:cNvSpPr txBox="1"/>
          <p:nvPr/>
        </p:nvSpPr>
        <p:spPr>
          <a:xfrm>
            <a:off x="7095066" y="6380104"/>
            <a:ext cx="42577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맑은 고딕"/>
              </a:rPr>
              <a:t>2019년 이후 </a:t>
            </a:r>
            <a:r>
              <a:rPr lang="ko-KR" altLang="en-US" sz="1400" dirty="0" err="1">
                <a:solidFill>
                  <a:schemeClr val="bg1"/>
                </a:solidFill>
                <a:ea typeface="맑은 고딕"/>
              </a:rPr>
              <a:t>Ver</a:t>
            </a:r>
            <a:r>
              <a:rPr lang="ko-KR" altLang="en-US" sz="1400" dirty="0">
                <a:solidFill>
                  <a:schemeClr val="bg1"/>
                </a:solidFill>
                <a:ea typeface="맑은 고딕"/>
              </a:rPr>
              <a:t>. (재무제표, 중국계 ETF, S&amp;P 추가)</a:t>
            </a:r>
          </a:p>
        </p:txBody>
      </p:sp>
    </p:spTree>
    <p:extLst>
      <p:ext uri="{BB962C8B-B14F-4D97-AF65-F5344CB8AC3E}">
        <p14:creationId xmlns:p14="http://schemas.microsoft.com/office/powerpoint/2010/main" val="366367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목차</a:t>
            </a: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2526146" y="781703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1142476" y="1368379"/>
            <a:ext cx="1859503" cy="6741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>
              <a:defRPr/>
            </a:pPr>
            <a:r>
              <a:rPr lang="en-US" altLang="ko-KR" sz="2000" b="1" dirty="0">
                <a:ea typeface="맑은 고딕"/>
              </a:rPr>
              <a:t>1. </a:t>
            </a:r>
            <a:r>
              <a:rPr lang="ko-KR" altLang="en-US" sz="2000" b="1" dirty="0">
                <a:ea typeface="맑은 고딕"/>
              </a:rPr>
              <a:t>테슬라 소개</a:t>
            </a:r>
            <a:endParaRPr lang="en-US" altLang="ko-KR" sz="2000" b="1" dirty="0">
              <a:ea typeface="맑은 고딕"/>
            </a:endParaRPr>
          </a:p>
        </p:txBody>
      </p:sp>
      <p:sp>
        <p:nvSpPr>
          <p:cNvPr id="17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1142477" y="3898823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>
              <a:defRPr/>
            </a:pPr>
            <a:r>
              <a:rPr lang="en-US" altLang="ko-KR" sz="2000" b="1" dirty="0">
                <a:solidFill>
                  <a:prstClr val="white"/>
                </a:solidFill>
              </a:rPr>
              <a:t>3. </a:t>
            </a:r>
            <a:r>
              <a:rPr lang="ko-KR" altLang="en-US" sz="2000" b="1" dirty="0">
                <a:solidFill>
                  <a:prstClr val="white"/>
                </a:solidFill>
              </a:rPr>
              <a:t>동기 및 목표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9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1142477" y="2619063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>
              <a:defRPr/>
            </a:pPr>
            <a:r>
              <a:rPr lang="en-US" altLang="ko-KR" sz="2000" b="1" dirty="0">
                <a:solidFill>
                  <a:prstClr val="white"/>
                </a:solidFill>
              </a:rPr>
              <a:t>2. </a:t>
            </a:r>
            <a:r>
              <a:rPr lang="ko-KR" altLang="en-US" sz="2000" b="1" dirty="0">
                <a:solidFill>
                  <a:prstClr val="white"/>
                </a:solidFill>
              </a:rPr>
              <a:t>주제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0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1142476" y="5206970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>
              <a:defRPr/>
            </a:pPr>
            <a:r>
              <a:rPr lang="en-US" altLang="ko-KR" sz="2000" b="1" dirty="0">
                <a:solidFill>
                  <a:prstClr val="white"/>
                </a:solidFill>
              </a:rPr>
              <a:t>4. </a:t>
            </a:r>
            <a:r>
              <a:rPr lang="ko-KR" altLang="en-US" sz="2000" b="1" dirty="0">
                <a:solidFill>
                  <a:prstClr val="white"/>
                </a:solidFill>
              </a:rPr>
              <a:t>조원 역할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1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4741164" y="1368379"/>
            <a:ext cx="2639349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>
              <a:defRPr/>
            </a:pPr>
            <a:r>
              <a:rPr lang="en-US" altLang="ko-KR" sz="2000" b="1" dirty="0">
                <a:solidFill>
                  <a:prstClr val="white"/>
                </a:solidFill>
              </a:rPr>
              <a:t>5. </a:t>
            </a:r>
            <a:r>
              <a:rPr lang="ko-KR" altLang="en-US" sz="2000" b="1" dirty="0">
                <a:solidFill>
                  <a:prstClr val="white"/>
                </a:solidFill>
              </a:rPr>
              <a:t>데이터 확보 방법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2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4741165" y="2619062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>
              <a:defRPr/>
            </a:pPr>
            <a:r>
              <a:rPr lang="en-US" altLang="ko-KR" sz="2000" b="1" dirty="0">
                <a:solidFill>
                  <a:prstClr val="white"/>
                </a:solidFill>
              </a:rPr>
              <a:t>6. </a:t>
            </a:r>
            <a:r>
              <a:rPr lang="ko-KR" altLang="en-US" sz="2000" b="1" dirty="0">
                <a:solidFill>
                  <a:prstClr val="white"/>
                </a:solidFill>
              </a:rPr>
              <a:t>진행 계획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3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4737386" y="3898822"/>
            <a:ext cx="2410890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>
              <a:defRPr/>
            </a:pPr>
            <a:r>
              <a:rPr lang="en-US" altLang="ko-KR" sz="2000" b="1" dirty="0">
                <a:solidFill>
                  <a:prstClr val="white"/>
                </a:solidFill>
              </a:rPr>
              <a:t>7. </a:t>
            </a:r>
            <a:r>
              <a:rPr lang="ko-KR" altLang="en-US" sz="2000" b="1" dirty="0" err="1">
                <a:solidFill>
                  <a:prstClr val="white"/>
                </a:solidFill>
              </a:rPr>
              <a:t>피쳐</a:t>
            </a:r>
            <a:r>
              <a:rPr lang="en-US" altLang="ko-KR" sz="2000" b="1" dirty="0">
                <a:solidFill>
                  <a:prstClr val="white"/>
                </a:solidFill>
              </a:rPr>
              <a:t>(Feature)</a:t>
            </a:r>
          </a:p>
        </p:txBody>
      </p:sp>
      <p:sp>
        <p:nvSpPr>
          <p:cNvPr id="34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4737386" y="5206970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>
              <a:defRPr/>
            </a:pPr>
            <a:r>
              <a:rPr lang="en-US" altLang="ko-KR" sz="2000" b="1" dirty="0">
                <a:solidFill>
                  <a:prstClr val="white"/>
                </a:solidFill>
              </a:rPr>
              <a:t>8. </a:t>
            </a:r>
            <a:r>
              <a:rPr lang="ko-KR" altLang="en-US" sz="2000" b="1" dirty="0">
                <a:solidFill>
                  <a:prstClr val="white"/>
                </a:solidFill>
              </a:rPr>
              <a:t>전처리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5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8154245" y="1368379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>
              <a:defRPr/>
            </a:pPr>
            <a:r>
              <a:rPr lang="en-US" altLang="ko-KR" sz="2000" b="1" dirty="0">
                <a:solidFill>
                  <a:prstClr val="white"/>
                </a:solidFill>
              </a:rPr>
              <a:t>8. </a:t>
            </a:r>
            <a:r>
              <a:rPr lang="ko-KR" altLang="en-US" sz="2000" b="1" dirty="0" err="1">
                <a:solidFill>
                  <a:prstClr val="white"/>
                </a:solidFill>
              </a:rPr>
              <a:t>머신러닝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2526146" y="2075656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2526145" y="3355416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2526145" y="4665793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왼쪽 대괄호 38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5938425" y="824973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5938424" y="2075656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5938423" y="3355416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왼쪽 대괄호 43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5938422" y="4665792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9163321" y="824972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579633D-68C1-4F9C-BDB7-192BCBBF30A6}"/>
              </a:ext>
            </a:extLst>
          </p:cNvPr>
          <p:cNvSpPr/>
          <p:nvPr/>
        </p:nvSpPr>
        <p:spPr>
          <a:xfrm>
            <a:off x="8171563" y="2597969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>
              <a:defRPr/>
            </a:pPr>
            <a:r>
              <a:rPr lang="en-US" altLang="ko-KR" sz="2000" b="1" dirty="0">
                <a:ea typeface="맑은 고딕"/>
              </a:rPr>
              <a:t>9. </a:t>
            </a:r>
            <a:r>
              <a:rPr lang="en-US" altLang="ko-KR" sz="2000" b="1" dirty="0" err="1">
                <a:ea typeface="맑은 고딕"/>
              </a:rPr>
              <a:t>결론</a:t>
            </a:r>
            <a:r>
              <a:rPr lang="en-US" altLang="ko-KR" sz="2000" b="1" dirty="0">
                <a:ea typeface="맑은 고딕"/>
              </a:rPr>
              <a:t> 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BC7E2683-D284-4E52-853D-505C5099C102}"/>
              </a:ext>
            </a:extLst>
          </p:cNvPr>
          <p:cNvSpPr/>
          <p:nvPr/>
        </p:nvSpPr>
        <p:spPr>
          <a:xfrm rot="16200000">
            <a:off x="9180639" y="2054562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91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noProof="0" dirty="0" err="1">
                <a:solidFill>
                  <a:schemeClr val="bg1"/>
                </a:solidFill>
                <a:latin typeface="맑은 고딕"/>
                <a:ea typeface="맑은 고딕"/>
              </a:rPr>
              <a:t>머신러닝</a:t>
            </a:r>
            <a:r>
              <a:rPr lang="en-US" altLang="ko-KR" sz="2400" b="1" i="1" kern="0" noProof="0" dirty="0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en-US" altLang="ko-KR" sz="2400" b="1" i="1" kern="0" dirty="0">
                <a:solidFill>
                  <a:schemeClr val="bg1"/>
                </a:solidFill>
                <a:latin typeface="맑은 고딕"/>
                <a:ea typeface="맑은 고딕"/>
              </a:rPr>
              <a:t>Regression) </a:t>
            </a:r>
            <a:endParaRPr lang="en-US" altLang="ko-KR" sz="1400" b="1" i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latin typeface="맑은 고딕"/>
                <a:ea typeface="맑은 고딕"/>
              </a:rPr>
              <a:t>2015년 </a:t>
            </a:r>
            <a:r>
              <a:rPr lang="en-US" altLang="ko-KR" sz="1100" b="1" i="1" kern="0" dirty="0" err="1">
                <a:solidFill>
                  <a:schemeClr val="bg1"/>
                </a:solidFill>
                <a:latin typeface="맑은 고딕"/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latin typeface="맑은 고딕"/>
                <a:ea typeface="맑은 고딕"/>
              </a:rPr>
              <a:t> Ver.</a:t>
            </a:r>
            <a:endParaRPr lang="en-US" altLang="ko-KR" sz="1100" b="1" i="1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9" y="1211257"/>
            <a:ext cx="5457965" cy="5012261"/>
          </a:xfrm>
          <a:prstGeom prst="rect">
            <a:avLst/>
          </a:prstGeom>
        </p:spPr>
      </p:pic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6523833" y="1211257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958518" y="1408106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80929" y="1235625"/>
            <a:ext cx="4039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 3</a:t>
            </a:r>
            <a:r>
              <a:rPr lang="ko-KR" altLang="en-US" dirty="0">
                <a:solidFill>
                  <a:schemeClr val="bg1"/>
                </a:solidFill>
              </a:rPr>
              <a:t>일 후의 주가를 예측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 test : </a:t>
            </a:r>
            <a:r>
              <a:rPr lang="ko-KR" altLang="en-US" dirty="0" err="1">
                <a:solidFill>
                  <a:schemeClr val="bg1"/>
                </a:solidFill>
              </a:rPr>
              <a:t>테슬라</a:t>
            </a:r>
            <a:r>
              <a:rPr lang="ko-KR" altLang="en-US" dirty="0">
                <a:solidFill>
                  <a:schemeClr val="bg1"/>
                </a:solidFill>
              </a:rPr>
              <a:t> 주가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 train : drop(</a:t>
            </a:r>
            <a:r>
              <a:rPr lang="ko-KR" altLang="en-US" dirty="0">
                <a:solidFill>
                  <a:schemeClr val="bg1"/>
                </a:solidFill>
              </a:rPr>
              <a:t>날짜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전기료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테슬라</a:t>
            </a:r>
            <a:r>
              <a:rPr lang="ko-KR" altLang="en-US" dirty="0">
                <a:solidFill>
                  <a:schemeClr val="bg1"/>
                </a:solidFill>
              </a:rPr>
              <a:t> 주가 변동률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train, test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75 : 25 </a:t>
            </a:r>
            <a:r>
              <a:rPr lang="ko-KR" altLang="en-US" dirty="0">
                <a:solidFill>
                  <a:schemeClr val="bg1"/>
                </a:solidFill>
              </a:rPr>
              <a:t>비율로 맞춤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train, test </a:t>
            </a:r>
            <a:r>
              <a:rPr lang="ko-KR" altLang="en-US" dirty="0">
                <a:solidFill>
                  <a:schemeClr val="bg1"/>
                </a:solidFill>
              </a:rPr>
              <a:t>스케일링</a:t>
            </a:r>
          </a:p>
        </p:txBody>
      </p:sp>
      <p:pic>
        <p:nvPicPr>
          <p:cNvPr id="42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02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13828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noProof="0" dirty="0" err="1">
                <a:solidFill>
                  <a:schemeClr val="bg1"/>
                </a:solidFill>
                <a:latin typeface="맑은 고딕"/>
                <a:ea typeface="맑은 고딕"/>
              </a:rPr>
              <a:t>머신러닝</a:t>
            </a:r>
            <a:r>
              <a:rPr lang="en-US" altLang="ko-KR" sz="2400" b="1" i="1" kern="0" dirty="0">
                <a:solidFill>
                  <a:schemeClr val="bg1"/>
                </a:solidFill>
                <a:ea typeface="맑은 고딕"/>
              </a:rPr>
              <a:t>(Regression)</a:t>
            </a:r>
            <a:r>
              <a:rPr lang="en-US" sz="24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endParaRPr lang="en-US" sz="1400" kern="0" dirty="0">
              <a:solidFill>
                <a:schemeClr val="bg1"/>
              </a:solidFill>
              <a:latin typeface="맑은 고딕" panose="020F0502020204030204"/>
              <a:ea typeface="맑은 고딕" panose="020F0502020204030204"/>
            </a:endParaRPr>
          </a:p>
          <a:p>
            <a:pPr>
              <a:lnSpc>
                <a:spcPct val="150000"/>
              </a:lnSpc>
              <a:defRPr/>
            </a:pP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2015년 </a:t>
            </a:r>
            <a:r>
              <a:rPr 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이후</a:t>
            </a: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Ver.</a:t>
            </a:r>
            <a:endParaRPr lang="en-US" sz="1100" kern="0" dirty="0">
              <a:solidFill>
                <a:schemeClr val="bg1"/>
              </a:solidFill>
              <a:ea typeface="+mn-lt"/>
              <a:cs typeface="+mn-lt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2400" b="1" i="1" kern="0" noProof="0" dirty="0"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7987" y="4544842"/>
            <a:ext cx="411153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예측 실패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학습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실패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9" y="1081735"/>
            <a:ext cx="4916790" cy="5599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모델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LinearRegression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Ridge, Lasso,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LGBM, Elastic,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catboost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57" y="1235623"/>
            <a:ext cx="3840545" cy="2981813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74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noProof="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latin typeface="맑은 고딕"/>
                <a:ea typeface="맑은 고딕"/>
              </a:rPr>
              <a:t>2015년 </a:t>
            </a:r>
            <a:r>
              <a:rPr lang="en-US" altLang="ko-KR" sz="1100" b="1" i="1" kern="0" dirty="0" err="1">
                <a:solidFill>
                  <a:schemeClr val="bg1"/>
                </a:solidFill>
                <a:latin typeface="맑은 고딕"/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latin typeface="맑은 고딕"/>
                <a:ea typeface="맑은 고딕"/>
              </a:rPr>
              <a:t> Ver.</a:t>
            </a:r>
            <a:endParaRPr lang="en-US" altLang="ko-KR" sz="2400" b="1" i="1" kern="0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7987" y="4544842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Alpha</a:t>
            </a:r>
            <a:r>
              <a:rPr lang="ko-KR" altLang="en-US" dirty="0">
                <a:solidFill>
                  <a:schemeClr val="bg1"/>
                </a:solidFill>
              </a:rPr>
              <a:t>값을 조절해봤으나 값에 유의미한 변화 없음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Ridge, Lasso, Elastic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계수 조절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5" y="1235623"/>
            <a:ext cx="5115639" cy="1895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5" y="3269566"/>
            <a:ext cx="5125165" cy="18957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1246384"/>
            <a:ext cx="4170819" cy="8954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2312098"/>
            <a:ext cx="4170819" cy="1638529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6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noProof="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latin typeface="맑은 고딕"/>
                <a:ea typeface="맑은 고딕"/>
              </a:rPr>
              <a:t>2015년 </a:t>
            </a:r>
            <a:r>
              <a:rPr lang="en-US" altLang="ko-KR" sz="1100" b="1" i="1" kern="0" dirty="0" err="1">
                <a:solidFill>
                  <a:schemeClr val="bg1"/>
                </a:solidFill>
                <a:latin typeface="맑은 고딕"/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latin typeface="맑은 고딕"/>
                <a:ea typeface="맑은 고딕"/>
              </a:rPr>
              <a:t> Ver.</a:t>
            </a:r>
            <a:endParaRPr lang="en-US" altLang="ko-KR" sz="1100" b="1" i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804591" y="1152699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3987" y="3178337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최적의 </a:t>
            </a:r>
            <a:r>
              <a:rPr lang="en-US" altLang="ko-KR" dirty="0">
                <a:solidFill>
                  <a:schemeClr val="bg1"/>
                </a:solidFill>
              </a:rPr>
              <a:t>alpha, ratio </a:t>
            </a:r>
            <a:r>
              <a:rPr lang="ko-KR" altLang="en-US" dirty="0">
                <a:solidFill>
                  <a:schemeClr val="bg1"/>
                </a:solidFill>
              </a:rPr>
              <a:t>값을 구해봤으나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유의미한 결과가 보이지 않는다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Ridge, Lasso, Elastic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계수 조절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5" y="1152699"/>
            <a:ext cx="4907058" cy="50801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74" y="1246384"/>
            <a:ext cx="4193013" cy="1338196"/>
          </a:xfrm>
          <a:prstGeom prst="rect">
            <a:avLst/>
          </a:prstGeom>
        </p:spPr>
      </p:pic>
      <p:pic>
        <p:nvPicPr>
          <p:cNvPr id="17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06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5" y="1084803"/>
            <a:ext cx="6888780" cy="5479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2015년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Ver.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98345" y="1789711"/>
            <a:ext cx="4111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solidFill>
                  <a:schemeClr val="bg1"/>
                </a:solidFill>
              </a:rPr>
              <a:t>테슬라</a:t>
            </a:r>
            <a:r>
              <a:rPr lang="ko-KR" altLang="en-US" dirty="0">
                <a:solidFill>
                  <a:schemeClr val="bg1"/>
                </a:solidFill>
              </a:rPr>
              <a:t> 주가의 그래프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2019</a:t>
            </a:r>
            <a:r>
              <a:rPr lang="ko-KR" altLang="en-US" dirty="0">
                <a:solidFill>
                  <a:schemeClr val="bg1"/>
                </a:solidFill>
              </a:rPr>
              <a:t>년 이전 데이터에는 유의미한 변화가 없다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날짜의 범위를 조절할 필요가 </a:t>
            </a:r>
            <a:r>
              <a:rPr lang="ko-KR" altLang="en-US" dirty="0" err="1">
                <a:solidFill>
                  <a:schemeClr val="bg1"/>
                </a:solidFill>
              </a:rPr>
              <a:t>있어보인다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2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 실패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원인이 무엇일까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44" y="1432474"/>
            <a:ext cx="5170711" cy="7144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16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2019년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Ver.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281126" y="577734"/>
            <a:ext cx="632875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                                                    </a:t>
            </a:r>
            <a:endParaRPr lang="ko-KR" altLang="en-US" sz="1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12" y="1395151"/>
            <a:ext cx="9831099" cy="4734538"/>
          </a:xfrm>
          <a:prstGeom prst="rect">
            <a:avLst/>
          </a:prstGeom>
        </p:spPr>
      </p:pic>
      <p:pic>
        <p:nvPicPr>
          <p:cNvPr id="17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53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2019년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Ver.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                                                                            </a:t>
            </a:r>
            <a:endParaRPr lang="en-US" altLang="ko-KR" sz="1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9" y="2244760"/>
            <a:ext cx="5019575" cy="4075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8" y="1186499"/>
            <a:ext cx="5000946" cy="10097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91874" y="1259698"/>
            <a:ext cx="4039536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 5</a:t>
            </a:r>
            <a:r>
              <a:rPr lang="ko-KR" altLang="en-US" dirty="0">
                <a:solidFill>
                  <a:schemeClr val="bg1"/>
                </a:solidFill>
              </a:rPr>
              <a:t>일 후의 주가를 예측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 test :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테슬라 주가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 train : drop(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날짜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전기료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테슬라 주가 변동률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train, test</a:t>
            </a:r>
            <a:r>
              <a:rPr lang="ko-KR" altLang="en-US" dirty="0" err="1">
                <a:solidFill>
                  <a:schemeClr val="bg1"/>
                </a:solidFill>
                <a:ea typeface="맑은 고딕"/>
              </a:rPr>
              <a:t>를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 75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: 25 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비율로 맞춤</a:t>
            </a:r>
            <a:endParaRPr lang="en-US" altLang="ko-KR" dirty="0">
              <a:solidFill>
                <a:schemeClr val="bg1"/>
              </a:solidFill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train, test </a:t>
            </a:r>
            <a:r>
              <a:rPr lang="ko-KR" altLang="en-US" dirty="0">
                <a:solidFill>
                  <a:schemeClr val="bg1"/>
                </a:solidFill>
              </a:rPr>
              <a:t>스케일링</a:t>
            </a: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433AE4B8-896D-4CAD-BD81-D2393FA24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56" y="3018308"/>
            <a:ext cx="582319" cy="3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59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2019년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Ver.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7987" y="4544842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Lasso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Elastic</a:t>
            </a:r>
            <a:r>
              <a:rPr lang="ko-KR" altLang="en-US" dirty="0">
                <a:solidFill>
                  <a:schemeClr val="bg1"/>
                </a:solidFill>
              </a:rPr>
              <a:t>에 괜찮은 </a:t>
            </a:r>
            <a:r>
              <a:rPr lang="en-US" altLang="ko-KR" dirty="0">
                <a:solidFill>
                  <a:schemeClr val="bg1"/>
                </a:solidFill>
              </a:rPr>
              <a:t>test</a:t>
            </a:r>
            <a:r>
              <a:rPr lang="ko-KR" altLang="en-US" dirty="0">
                <a:solidFill>
                  <a:schemeClr val="bg1"/>
                </a:solidFill>
              </a:rPr>
              <a:t>값이 보이나 </a:t>
            </a:r>
            <a:r>
              <a:rPr lang="en-US" altLang="ko-KR" dirty="0">
                <a:solidFill>
                  <a:schemeClr val="bg1"/>
                </a:solidFill>
              </a:rPr>
              <a:t>overfitting</a:t>
            </a:r>
            <a:r>
              <a:rPr lang="ko-KR" altLang="en-US" dirty="0">
                <a:solidFill>
                  <a:schemeClr val="bg1"/>
                </a:solidFill>
              </a:rPr>
              <a:t>이 의심된다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모델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LinearRegression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Ridge, Lasso,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LGBM, Elastic,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catboost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1" y="1235622"/>
            <a:ext cx="4881928" cy="52491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86" y="1235623"/>
            <a:ext cx="3467409" cy="27018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47986" y="3526971"/>
            <a:ext cx="3467409" cy="410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747985" y="2110709"/>
            <a:ext cx="3467409" cy="410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3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2019년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Ver.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804591" y="1152699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3987" y="3178337"/>
            <a:ext cx="411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최적의 </a:t>
            </a:r>
            <a:r>
              <a:rPr lang="en-US" altLang="ko-KR" dirty="0">
                <a:solidFill>
                  <a:schemeClr val="bg1"/>
                </a:solidFill>
              </a:rPr>
              <a:t>alpha</a:t>
            </a:r>
            <a:r>
              <a:rPr lang="ko-KR" altLang="en-US" dirty="0">
                <a:solidFill>
                  <a:schemeClr val="bg1"/>
                </a:solidFill>
              </a:rPr>
              <a:t>값 </a:t>
            </a:r>
            <a:r>
              <a:rPr lang="en-US" altLang="ko-KR" dirty="0">
                <a:solidFill>
                  <a:schemeClr val="bg1"/>
                </a:solidFill>
              </a:rPr>
              <a:t>: 18.5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test</a:t>
            </a:r>
            <a:r>
              <a:rPr lang="ko-KR" altLang="en-US" dirty="0">
                <a:solidFill>
                  <a:schemeClr val="bg1"/>
                </a:solidFill>
              </a:rPr>
              <a:t>의 점수는 괜찮으나 </a:t>
            </a:r>
            <a:r>
              <a:rPr lang="en-US" altLang="ko-KR" dirty="0">
                <a:solidFill>
                  <a:schemeClr val="bg1"/>
                </a:solidFill>
              </a:rPr>
              <a:t>overfitting</a:t>
            </a:r>
            <a:r>
              <a:rPr lang="ko-KR" altLang="en-US" dirty="0">
                <a:solidFill>
                  <a:schemeClr val="bg1"/>
                </a:solidFill>
              </a:rPr>
              <a:t>모습이 보인다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Ridge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계수 조절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8" y="1233651"/>
            <a:ext cx="4989816" cy="33103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8" y="4702628"/>
            <a:ext cx="4989816" cy="14925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74" y="1246383"/>
            <a:ext cx="3780219" cy="1086269"/>
          </a:xfrm>
          <a:prstGeom prst="rect">
            <a:avLst/>
          </a:prstGeom>
        </p:spPr>
      </p:pic>
      <p:pic>
        <p:nvPicPr>
          <p:cNvPr id="24" name="nppt_16469821085227331" descr="이미지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2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2019년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Ver.</a:t>
            </a:r>
            <a:endParaRPr lang="en-US" altLang="ko-KR" sz="2400" b="1" i="1" kern="0" dirty="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74869" y="1875786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ETF</a:t>
            </a:r>
            <a:r>
              <a:rPr lang="ko-KR" altLang="en-US" dirty="0">
                <a:solidFill>
                  <a:schemeClr val="bg1"/>
                </a:solidFill>
              </a:rPr>
              <a:t>종목 거래량이 갑자기 확 떨어진 날이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7037" y="577734"/>
            <a:ext cx="837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Ridge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계수 조절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train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predict, test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그래프 그리기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5" y="1546399"/>
            <a:ext cx="6554793" cy="1305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3054809"/>
            <a:ext cx="6554793" cy="351493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 rot="5400000">
            <a:off x="3511274" y="3819186"/>
            <a:ext cx="2056138" cy="774441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9F63D32-9E99-4F9E-A508-98D540757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253" y="4123428"/>
            <a:ext cx="3951248" cy="1380364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A00FDE5-7B1F-46C6-9919-BCFE50D24AC6}"/>
              </a:ext>
            </a:extLst>
          </p:cNvPr>
          <p:cNvSpPr/>
          <p:nvPr/>
        </p:nvSpPr>
        <p:spPr>
          <a:xfrm rot="5400000">
            <a:off x="10034772" y="4428983"/>
            <a:ext cx="2056138" cy="774441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46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테슬라</a:t>
            </a: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(Tesla) </a:t>
            </a:r>
            <a:r>
              <a:rPr kumimoji="0" lang="ko-KR" altLang="en-US" sz="2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소개</a:t>
            </a: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40" b="100000" l="7778" r="98413">
                        <a14:foregroundMark x1="30000" y1="93023" x2="30000" y2="93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947" y="1081508"/>
            <a:ext cx="6960636" cy="54121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6963926" y="1356845"/>
            <a:ext cx="4466073" cy="42780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bg1"/>
                </a:solidFill>
                <a:latin typeface="+mn-cs"/>
                <a:ea typeface="+mn-cs"/>
              </a:rPr>
              <a:t>미국 캘리포니아 </a:t>
            </a:r>
            <a:r>
              <a:rPr lang="ko-KR" altLang="en-US" sz="1600" dirty="0" err="1">
                <a:solidFill>
                  <a:schemeClr val="bg1"/>
                </a:solidFill>
                <a:latin typeface="+mn-cs"/>
                <a:ea typeface="+mn-cs"/>
              </a:rPr>
              <a:t>팔로알토에</a:t>
            </a:r>
            <a:r>
              <a:rPr lang="ko-KR" altLang="en-US" sz="1600" dirty="0">
                <a:solidFill>
                  <a:schemeClr val="bg1"/>
                </a:solidFill>
                <a:latin typeface="+mn-cs"/>
                <a:ea typeface="+mn-cs"/>
              </a:rPr>
              <a:t> 기반을 둔 전기자동차 회사</a:t>
            </a: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ea typeface="맑은 고딕"/>
              </a:rPr>
              <a:t>2003</a:t>
            </a:r>
            <a:r>
              <a:rPr lang="ko-KR" altLang="en-US" sz="1600" dirty="0">
                <a:solidFill>
                  <a:schemeClr val="bg1"/>
                </a:solidFill>
                <a:ea typeface="맑은 고딕"/>
              </a:rPr>
              <a:t>년 테슬라 모터스 창립</a:t>
            </a:r>
            <a:endParaRPr lang="en-US" altLang="ko-KR" sz="1600" dirty="0">
              <a:solidFill>
                <a:schemeClr val="bg1"/>
              </a:solidFill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latin typeface="+mn-cs"/>
                <a:ea typeface="+mn-cs"/>
              </a:rPr>
              <a:t>2007</a:t>
            </a:r>
            <a:r>
              <a:rPr lang="ko-KR" altLang="en-US" sz="1600" dirty="0">
                <a:solidFill>
                  <a:schemeClr val="bg1"/>
                </a:solidFill>
                <a:latin typeface="+mn-cs"/>
                <a:ea typeface="+mn-cs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+mn-cs"/>
                <a:ea typeface="+mn-cs"/>
              </a:rPr>
              <a:t>CEO</a:t>
            </a:r>
            <a:r>
              <a:rPr lang="ko-KR" altLang="en-US" sz="1600" dirty="0">
                <a:solidFill>
                  <a:schemeClr val="bg1"/>
                </a:solidFill>
                <a:latin typeface="+mn-cs"/>
                <a:ea typeface="+mn-cs"/>
              </a:rPr>
              <a:t>로 일론 </a:t>
            </a:r>
            <a:r>
              <a:rPr lang="ko-KR" altLang="en-US" sz="1600" dirty="0" err="1">
                <a:solidFill>
                  <a:schemeClr val="bg1"/>
                </a:solidFill>
                <a:latin typeface="+mn-cs"/>
                <a:ea typeface="+mn-cs"/>
              </a:rPr>
              <a:t>머스크</a:t>
            </a:r>
            <a:r>
              <a:rPr lang="ko-KR" altLang="en-US" sz="1600" dirty="0">
                <a:solidFill>
                  <a:schemeClr val="bg1"/>
                </a:solidFill>
                <a:latin typeface="+mn-cs"/>
                <a:ea typeface="+mn-cs"/>
              </a:rPr>
              <a:t> 임명</a:t>
            </a: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</a:rPr>
              <a:t>2009</a:t>
            </a:r>
            <a:r>
              <a:rPr lang="ko-KR" altLang="en-US" sz="1600" dirty="0">
                <a:solidFill>
                  <a:schemeClr val="bg1"/>
                </a:solidFill>
              </a:rPr>
              <a:t>년 세계최초로 전기차를 양산하였다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bg1"/>
                </a:solidFill>
              </a:rPr>
              <a:t>전기차 </a:t>
            </a:r>
            <a:r>
              <a:rPr lang="ko-KR" altLang="en-US" sz="1600" dirty="0" err="1">
                <a:solidFill>
                  <a:schemeClr val="bg1"/>
                </a:solidFill>
              </a:rPr>
              <a:t>양산뿐만</a:t>
            </a:r>
            <a:r>
              <a:rPr lang="ko-KR" altLang="en-US" sz="1600" dirty="0">
                <a:solidFill>
                  <a:schemeClr val="bg1"/>
                </a:solidFill>
              </a:rPr>
              <a:t> 아니라 가정용 태양열 패널의 개발과 생산 및 전기의 효율적인 저장을 위한 저장소를 개발하고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bg1"/>
                </a:solidFill>
                <a:ea typeface="맑은 고딕"/>
              </a:rPr>
              <a:t>기존의 가솔린 자동차보다 더 효율적이고 빠르며 더 재미있는 퍼포먼스를 증명하기 위해 </a:t>
            </a:r>
            <a:r>
              <a:rPr lang="en-US" altLang="ko-KR" sz="1600" dirty="0">
                <a:solidFill>
                  <a:schemeClr val="bg1"/>
                </a:solidFill>
                <a:ea typeface="맑은 고딕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ea typeface="맑은 고딕"/>
              </a:rPr>
              <a:t>차 산업혁명 기술 혁신의 정점을 달리고 있다</a:t>
            </a:r>
            <a:r>
              <a:rPr lang="en-US" altLang="ko-KR" sz="1600" dirty="0">
                <a:solidFill>
                  <a:schemeClr val="bg1"/>
                </a:solidFill>
                <a:ea typeface="맑은 고딕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6719101" y="1368379"/>
            <a:ext cx="244825" cy="3978062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57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2019년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Ver.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804591" y="1152699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1520" y="2919512"/>
            <a:ext cx="411153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최적의 </a:t>
            </a:r>
            <a:r>
              <a:rPr lang="en-US" altLang="ko-KR" dirty="0">
                <a:solidFill>
                  <a:schemeClr val="bg1"/>
                </a:solidFill>
              </a:rPr>
              <a:t>alpha</a:t>
            </a:r>
            <a:r>
              <a:rPr lang="ko-KR" altLang="en-US" dirty="0">
                <a:solidFill>
                  <a:schemeClr val="bg1"/>
                </a:solidFill>
              </a:rPr>
              <a:t>값 </a:t>
            </a:r>
            <a:r>
              <a:rPr lang="en-US" altLang="ko-KR" dirty="0">
                <a:solidFill>
                  <a:schemeClr val="bg1"/>
                </a:solidFill>
              </a:rPr>
              <a:t>: 18.5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최적의 </a:t>
            </a:r>
            <a:r>
              <a:rPr lang="en-US" altLang="ko-KR" dirty="0">
                <a:solidFill>
                  <a:schemeClr val="bg1"/>
                </a:solidFill>
              </a:rPr>
              <a:t>ratio</a:t>
            </a:r>
            <a:r>
              <a:rPr lang="ko-KR" altLang="en-US" dirty="0">
                <a:solidFill>
                  <a:schemeClr val="bg1"/>
                </a:solidFill>
              </a:rPr>
              <a:t>값</a:t>
            </a:r>
            <a:r>
              <a:rPr lang="en-US" altLang="ko-KR" dirty="0">
                <a:solidFill>
                  <a:schemeClr val="bg1"/>
                </a:solidFill>
              </a:rPr>
              <a:t> : 0.5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  <a:ea typeface="맑은 고딕"/>
              </a:rPr>
              <a:t>이전보단 유의미한 결과가 보인다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Elastic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계수 조절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1" y="1201168"/>
            <a:ext cx="5041610" cy="49850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74" y="1191158"/>
            <a:ext cx="3970828" cy="1337437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62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2019년 </a:t>
            </a:r>
            <a:r>
              <a:rPr 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이후</a:t>
            </a: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Ver.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804591" y="1152699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5076" y="1433142"/>
            <a:ext cx="427146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RMSE와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test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score를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비교해봤을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때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Elastic을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사용하기로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했다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                                                          RMSE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D5CE5EE-B357-4C71-A1AB-783411AFC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55" y="3577020"/>
            <a:ext cx="5160903" cy="2074624"/>
          </a:xfrm>
          <a:prstGeom prst="rect">
            <a:avLst/>
          </a:prstGeom>
        </p:spPr>
      </p:pic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6C79AFD-2CB7-4102-959D-16174FEC6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55" y="1346910"/>
            <a:ext cx="5160903" cy="222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60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2019년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Ver.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7037" y="577734"/>
            <a:ext cx="837566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                                                          Elastic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의 계수 조절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– train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의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predict, test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그래프 그리기</a:t>
            </a:r>
          </a:p>
        </p:txBody>
      </p:sp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C976089-2EF8-44F2-B5B0-7E4701C5B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96" y="1366053"/>
            <a:ext cx="6524977" cy="1407152"/>
          </a:xfrm>
          <a:prstGeom prst="rect">
            <a:avLst/>
          </a:prstGeom>
        </p:spPr>
      </p:pic>
      <p:pic>
        <p:nvPicPr>
          <p:cNvPr id="4" name="그림 12">
            <a:extLst>
              <a:ext uri="{FF2B5EF4-FFF2-40B4-BE49-F238E27FC236}">
                <a16:creationId xmlns:a16="http://schemas.microsoft.com/office/drawing/2014/main" id="{E66BE5BB-FD43-48A2-8160-2E859AF0D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96" y="3072962"/>
            <a:ext cx="6524977" cy="26970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74874E-0074-49F8-AE5F-C56582C7D02C}"/>
              </a:ext>
            </a:extLst>
          </p:cNvPr>
          <p:cNvSpPr txBox="1"/>
          <p:nvPr/>
        </p:nvSpPr>
        <p:spPr>
          <a:xfrm>
            <a:off x="7607922" y="1547552"/>
            <a:ext cx="41846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altLang="ko-K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예측값과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실제값의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그래프</a:t>
            </a:r>
            <a:endParaRPr lang="ko-KR" altLang="en-US" sz="2000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8856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2019년 </a:t>
            </a:r>
            <a:r>
              <a:rPr 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이후</a:t>
            </a: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Ver. </a:t>
            </a:r>
            <a:r>
              <a:rPr lang="ko-KR" alt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피쳐조정</a:t>
            </a:r>
            <a:endParaRPr lang="en-US" sz="1100" b="1" i="1" kern="0" dirty="0" err="1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03090" y="1152700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Feature </a:t>
            </a:r>
            <a:r>
              <a: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조정해보기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1246384"/>
            <a:ext cx="5289451" cy="50331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91874" y="1259698"/>
            <a:ext cx="4039536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 5</a:t>
            </a:r>
            <a:r>
              <a:rPr lang="ko-KR" altLang="en-US" dirty="0">
                <a:solidFill>
                  <a:schemeClr val="bg1"/>
                </a:solidFill>
              </a:rPr>
              <a:t>일 후의 주가를 예측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 test :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테슬라 주가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 train : drop(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날짜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전기료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테슬라 주가 변동률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, S&amp;P,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재무제표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train, test</a:t>
            </a:r>
            <a:r>
              <a:rPr lang="ko-KR" altLang="en-US" dirty="0" err="1">
                <a:solidFill>
                  <a:schemeClr val="bg1"/>
                </a:solidFill>
                <a:ea typeface="맑은 고딕"/>
              </a:rPr>
              <a:t>를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 7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0 : 30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비율로 맞춤</a:t>
            </a:r>
            <a:endParaRPr lang="en-US" altLang="ko-KR" dirty="0">
              <a:solidFill>
                <a:schemeClr val="bg1"/>
              </a:solidFill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train, test </a:t>
            </a:r>
            <a:r>
              <a:rPr lang="ko-KR" altLang="en-US" dirty="0">
                <a:solidFill>
                  <a:schemeClr val="bg1"/>
                </a:solidFill>
              </a:rPr>
              <a:t>스케일링</a:t>
            </a: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28F05A3-A7FC-4EB8-A80D-A4D753C98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89" y="3859119"/>
            <a:ext cx="5245570" cy="11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76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2019년 </a:t>
            </a:r>
            <a:r>
              <a:rPr 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이후</a:t>
            </a: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Ver. </a:t>
            </a:r>
            <a:r>
              <a:rPr lang="ko-KR" alt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피쳐조정</a:t>
            </a:r>
            <a:endParaRPr lang="en-US" sz="1100" dirty="0" err="1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7987" y="4544842"/>
            <a:ext cx="4111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예측 실패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모든 모델에 </a:t>
            </a:r>
            <a:r>
              <a:rPr lang="en-US" altLang="ko-KR" dirty="0">
                <a:solidFill>
                  <a:schemeClr val="bg1"/>
                </a:solidFill>
              </a:rPr>
              <a:t>overfitting </a:t>
            </a:r>
            <a:r>
              <a:rPr lang="ko-KR" altLang="en-US" dirty="0">
                <a:solidFill>
                  <a:schemeClr val="bg1"/>
                </a:solidFill>
              </a:rPr>
              <a:t>이 보인다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모델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LinearRegression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Ridge, Lasso,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LGBM, Elastic,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catboost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01" y="1235623"/>
            <a:ext cx="4915586" cy="5475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2" y="1235623"/>
            <a:ext cx="2870250" cy="3161693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2019년 </a:t>
            </a:r>
            <a:r>
              <a:rPr 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이후</a:t>
            </a: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Ver. </a:t>
            </a:r>
            <a:r>
              <a:rPr lang="ko-KR" alt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피쳐조정</a:t>
            </a:r>
            <a:endParaRPr lang="en-US" sz="1100" dirty="0" err="1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5"/>
            <a:ext cx="197009" cy="1862306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44058" y="2648451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최적의 </a:t>
            </a:r>
            <a:r>
              <a:rPr lang="en-US" altLang="ko-KR" dirty="0">
                <a:solidFill>
                  <a:schemeClr val="bg1"/>
                </a:solidFill>
              </a:rPr>
              <a:t>alpha</a:t>
            </a:r>
            <a:r>
              <a:rPr lang="ko-KR" altLang="en-US" dirty="0">
                <a:solidFill>
                  <a:schemeClr val="bg1"/>
                </a:solidFill>
              </a:rPr>
              <a:t>값을 찾았으나 </a:t>
            </a:r>
            <a:r>
              <a:rPr lang="en-US" altLang="ko-KR" dirty="0">
                <a:solidFill>
                  <a:schemeClr val="bg1"/>
                </a:solidFill>
              </a:rPr>
              <a:t>overfitting</a:t>
            </a:r>
            <a:r>
              <a:rPr lang="ko-KR" altLang="en-US" dirty="0">
                <a:solidFill>
                  <a:schemeClr val="bg1"/>
                </a:solidFill>
              </a:rPr>
              <a:t>을 보인다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Lasso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계수 조절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9" y="1317560"/>
            <a:ext cx="4782217" cy="4933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87" y="1317560"/>
            <a:ext cx="3814631" cy="1024424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9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2019년 </a:t>
            </a:r>
            <a:r>
              <a:rPr 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이후</a:t>
            </a: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Ver. </a:t>
            </a:r>
            <a:r>
              <a:rPr lang="ko-KR" alt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피쳐조정</a:t>
            </a:r>
            <a:endParaRPr lang="en-US" sz="1100" dirty="0" err="1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44058" y="2648451"/>
            <a:ext cx="4111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최적의 </a:t>
            </a:r>
            <a:r>
              <a:rPr lang="en-US" altLang="ko-KR" dirty="0">
                <a:solidFill>
                  <a:schemeClr val="bg1"/>
                </a:solidFill>
              </a:rPr>
              <a:t>alpha</a:t>
            </a:r>
            <a:r>
              <a:rPr lang="ko-KR" altLang="en-US" dirty="0">
                <a:solidFill>
                  <a:schemeClr val="bg1"/>
                </a:solidFill>
              </a:rPr>
              <a:t>값</a:t>
            </a:r>
            <a:r>
              <a:rPr lang="en-US" altLang="ko-KR" dirty="0">
                <a:solidFill>
                  <a:schemeClr val="bg1"/>
                </a:solidFill>
              </a:rPr>
              <a:t> : 0.05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</a:rPr>
              <a:t>최적의 </a:t>
            </a:r>
            <a:r>
              <a:rPr lang="en-US" altLang="ko-KR" dirty="0">
                <a:solidFill>
                  <a:schemeClr val="bg1"/>
                </a:solidFill>
              </a:rPr>
              <a:t>ratio</a:t>
            </a:r>
            <a:r>
              <a:rPr lang="ko-KR" altLang="en-US" dirty="0">
                <a:solidFill>
                  <a:schemeClr val="bg1"/>
                </a:solidFill>
              </a:rPr>
              <a:t>값 </a:t>
            </a:r>
            <a:r>
              <a:rPr lang="en-US" altLang="ko-KR" dirty="0">
                <a:solidFill>
                  <a:schemeClr val="bg1"/>
                </a:solidFill>
              </a:rPr>
              <a:t>: 0.8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Overfitting</a:t>
            </a:r>
            <a:r>
              <a:rPr lang="ko-KR" altLang="en-US" dirty="0">
                <a:solidFill>
                  <a:schemeClr val="bg1"/>
                </a:solidFill>
              </a:rPr>
              <a:t>을 보인다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계수 조절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0" y="1273575"/>
            <a:ext cx="5106113" cy="46679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74" y="1220894"/>
            <a:ext cx="3908211" cy="1302737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01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2019년 </a:t>
            </a:r>
            <a:r>
              <a:rPr 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이후</a:t>
            </a: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Ver. </a:t>
            </a:r>
            <a:r>
              <a:rPr lang="ko-KR" alt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피쳐조정</a:t>
            </a:r>
            <a:endParaRPr lang="en-US" sz="1100" dirty="0" err="1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4624185" y="1174013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6105459" y="1370862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471" y="3105704"/>
            <a:ext cx="495693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  <a:ea typeface="맑은 고딕"/>
              </a:rPr>
              <a:t>상관관계 그래프</a:t>
            </a:r>
            <a:endParaRPr lang="en-US" altLang="ko-KR" dirty="0">
              <a:solidFill>
                <a:schemeClr val="bg1"/>
              </a:solidFill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>
              <a:solidFill>
                <a:schemeClr val="bg1"/>
              </a:solidFill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  <a:ea typeface="맑은 고딕"/>
              </a:rPr>
              <a:t>상관관계에 영향이 미치는 </a:t>
            </a:r>
            <a:r>
              <a:rPr lang="ko-KR" altLang="en-US" dirty="0" err="1">
                <a:solidFill>
                  <a:schemeClr val="bg1"/>
                </a:solidFill>
                <a:ea typeface="맑은 고딕"/>
              </a:rPr>
              <a:t>피쳐와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 그렇지 않은 </a:t>
            </a:r>
            <a:r>
              <a:rPr lang="ko-KR" altLang="en-US" dirty="0" err="1">
                <a:solidFill>
                  <a:schemeClr val="bg1"/>
                </a:solidFill>
                <a:ea typeface="맑은 고딕"/>
              </a:rPr>
              <a:t>피쳐가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 대등하다.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상관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계수가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클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수록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머신에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미치는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영향이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크다</a:t>
            </a:r>
            <a:endParaRPr lang="en-US" altLang="ko-KR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계수 조절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84" y="1174012"/>
            <a:ext cx="5365239" cy="1326913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A433551-5C03-48DB-898D-68C1F6862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042" y="1239896"/>
            <a:ext cx="3173916" cy="52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3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2019년 </a:t>
            </a:r>
            <a:r>
              <a:rPr 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이후</a:t>
            </a: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Ver. </a:t>
            </a:r>
            <a:r>
              <a:rPr lang="ko-KR" alt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피쳐조정</a:t>
            </a:r>
            <a:endParaRPr lang="en-US" sz="1100" dirty="0" err="1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4624185" y="1174013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6105459" y="1370862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52323" y="1374741"/>
            <a:ext cx="491353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,Sans-Serif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latin typeface="Malgun Gothic"/>
                <a:ea typeface="+mn-lt"/>
              </a:rPr>
              <a:t>RMSE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+mn-lt"/>
              </a:rPr>
              <a:t>와</a:t>
            </a:r>
            <a:r>
              <a:rPr lang="en-US" altLang="ko-KR" dirty="0">
                <a:solidFill>
                  <a:schemeClr val="bg1"/>
                </a:solidFill>
                <a:latin typeface="Malgun Gothic"/>
                <a:ea typeface="+mn-lt"/>
              </a:rPr>
              <a:t> test score</a:t>
            </a:r>
            <a:r>
              <a:rPr lang="ko-KR" altLang="en-US" dirty="0" err="1">
                <a:solidFill>
                  <a:schemeClr val="bg1"/>
                </a:solidFill>
                <a:latin typeface="Malgun Gothic"/>
                <a:ea typeface="+mn-lt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Malgun Gothic"/>
                <a:ea typeface="+mn-lt"/>
              </a:rPr>
              <a:t> 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+mn-lt"/>
              </a:rPr>
              <a:t>비교해봤을</a:t>
            </a:r>
            <a:r>
              <a:rPr lang="en-US" altLang="ko-KR" dirty="0">
                <a:solidFill>
                  <a:schemeClr val="bg1"/>
                </a:solidFill>
                <a:latin typeface="Malgun Gothic"/>
                <a:ea typeface="+mn-lt"/>
              </a:rPr>
              <a:t> 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+mn-lt"/>
              </a:rPr>
              <a:t>때</a:t>
            </a:r>
            <a:r>
              <a:rPr lang="en-US" altLang="ko-KR" dirty="0">
                <a:solidFill>
                  <a:schemeClr val="bg1"/>
                </a:solidFill>
                <a:latin typeface="Malgun Gothic"/>
                <a:ea typeface="+mn-lt"/>
              </a:rPr>
              <a:t> </a:t>
            </a:r>
            <a:endParaRPr lang="en-US" altLang="ko-KR" dirty="0">
              <a:solidFill>
                <a:schemeClr val="bg1"/>
              </a:solidFill>
              <a:latin typeface="맑은 고딕" panose="020F0502020204030204"/>
              <a:ea typeface="+mn-lt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Malgun Gothic"/>
                <a:ea typeface="+mn-lt"/>
              </a:rPr>
              <a:t>    Elastic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+mn-lt"/>
              </a:rPr>
              <a:t>을</a:t>
            </a:r>
            <a:r>
              <a:rPr lang="en-US" altLang="ko-KR" dirty="0">
                <a:solidFill>
                  <a:schemeClr val="bg1"/>
                </a:solidFill>
                <a:latin typeface="Malgun Gothic"/>
                <a:ea typeface="+mn-lt"/>
              </a:rPr>
              <a:t> 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+mn-lt"/>
              </a:rPr>
              <a:t>사용하기로</a:t>
            </a:r>
            <a:r>
              <a:rPr lang="en-US" altLang="ko-KR" dirty="0">
                <a:solidFill>
                  <a:schemeClr val="bg1"/>
                </a:solidFill>
                <a:latin typeface="Malgun Gothic"/>
                <a:ea typeface="+mn-lt"/>
              </a:rPr>
              <a:t> 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+mn-lt"/>
              </a:rPr>
              <a:t>했다</a:t>
            </a:r>
            <a:r>
              <a:rPr lang="en-US" altLang="ko-KR" dirty="0">
                <a:solidFill>
                  <a:schemeClr val="bg1"/>
                </a:solidFill>
                <a:latin typeface="Malgun Gothic"/>
                <a:ea typeface="+mn-lt"/>
              </a:rPr>
              <a:t>.</a:t>
            </a:r>
            <a:endParaRPr lang="en-US" altLang="ko-KR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RMSE</a:t>
            </a:r>
          </a:p>
        </p:txBody>
      </p:sp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2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72F23C4-CDFD-4D05-BD36-F510631CC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1307241"/>
            <a:ext cx="3834458" cy="46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70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2019년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Ver.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피쳐조정</a:t>
            </a:r>
            <a:endParaRPr lang="en-US" altLang="ko-KR" sz="2400" b="1" i="1" kern="0" dirty="0" err="1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74869" y="1875786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ETF</a:t>
            </a:r>
            <a:r>
              <a:rPr lang="ko-KR" altLang="en-US" dirty="0">
                <a:solidFill>
                  <a:schemeClr val="bg1"/>
                </a:solidFill>
              </a:rPr>
              <a:t>종목 거래량이 갑자기 확 떨어진 날이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7037" y="577734"/>
            <a:ext cx="837566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                                                          Elastic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의 계수 조절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– train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의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predict, test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그래프 그리기</a:t>
            </a:r>
          </a:p>
        </p:txBody>
      </p:sp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E20DFF5E-E039-4B82-9213-FE723CD9E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74" y="3090171"/>
            <a:ext cx="6553199" cy="265321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 rot="5400000">
            <a:off x="3849941" y="3828593"/>
            <a:ext cx="2056138" cy="774441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501E2F6-08CA-4A6B-9AD9-F037D60F1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74" y="1435290"/>
            <a:ext cx="6553200" cy="14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3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78522" y="306639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주제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: </a:t>
            </a:r>
            <a:r>
              <a:rPr lang="ko-KR" altLang="en-US" sz="2400" b="1" i="1" kern="0" dirty="0" err="1">
                <a:solidFill>
                  <a:prstClr val="white"/>
                </a:solidFill>
              </a:rPr>
              <a:t>테슬라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 주가 예측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1" name="slide2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0238" y="3434121"/>
            <a:ext cx="6483356" cy="3166184"/>
          </a:xfrm>
          <a:prstGeom prst="rect">
            <a:avLst/>
          </a:prstGeom>
        </p:spPr>
      </p:pic>
      <p:pic>
        <p:nvPicPr>
          <p:cNvPr id="40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E2B1A7E1-214B-45BB-A052-80BD4FFBB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514" y="1246997"/>
            <a:ext cx="6786995" cy="38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60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2019년 </a:t>
            </a:r>
            <a:r>
              <a:rPr lang="en-US" sz="1100" b="1" i="1" kern="0" dirty="0" err="1">
                <a:solidFill>
                  <a:schemeClr val="bg1"/>
                </a:solidFill>
                <a:latin typeface="Malgun Gothic"/>
                <a:ea typeface="Malgun Gothic"/>
              </a:rPr>
              <a:t>이후</a:t>
            </a: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Ver. </a:t>
            </a:r>
            <a:r>
              <a:rPr lang="ko-KR" alt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최적의</a:t>
            </a:r>
            <a:r>
              <a:rPr lang="en-US" altLang="ko-KR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칼럼</a:t>
            </a:r>
            <a:r>
              <a:rPr 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조합</a:t>
            </a:r>
            <a:r>
              <a:rPr lang="en-US" altLang="ko-KR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(10</a:t>
            </a:r>
            <a:r>
              <a:rPr lang="ko-KR" altLang="en-US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개</a:t>
            </a:r>
            <a:r>
              <a:rPr lang="en-US" altLang="ko-KR" sz="1100" b="1" i="1" kern="0" dirty="0">
                <a:solidFill>
                  <a:schemeClr val="bg1"/>
                </a:solidFill>
                <a:latin typeface="Malgun Gothic"/>
                <a:ea typeface="Malgun Gothic"/>
              </a:rPr>
              <a:t>)</a:t>
            </a:r>
            <a:endParaRPr lang="en-US" sz="1100" b="1" i="1" kern="0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91874" y="2900598"/>
            <a:ext cx="4111536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  <a:ea typeface="맑은 고딕"/>
              </a:rPr>
              <a:t>칼럼을 무작위로 돌리기 위해 </a:t>
            </a:r>
            <a:r>
              <a:rPr lang="ko-KR" altLang="en-US" dirty="0" err="1">
                <a:solidFill>
                  <a:schemeClr val="bg1"/>
                </a:solidFill>
                <a:ea typeface="맑은 고딕"/>
              </a:rPr>
              <a:t>Combination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 함수 이용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dirty="0">
              <a:solidFill>
                <a:schemeClr val="bg1"/>
              </a:solidFill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  <a:ea typeface="맑은 고딕"/>
              </a:rPr>
              <a:t>칼럼이</a:t>
            </a:r>
            <a:r>
              <a:rPr lang="ko-KR" dirty="0">
                <a:solidFill>
                  <a:schemeClr val="bg1"/>
                </a:solidFill>
                <a:latin typeface="Consolas"/>
                <a:ea typeface="맑은 고딕"/>
              </a:rPr>
              <a:t>['</a:t>
            </a:r>
            <a:r>
              <a:rPr lang="ko-KR" dirty="0" err="1">
                <a:solidFill>
                  <a:schemeClr val="bg1"/>
                </a:solidFill>
                <a:latin typeface="Consolas"/>
                <a:ea typeface="맑은 고딕"/>
              </a:rPr>
              <a:t>oil_price</a:t>
            </a:r>
            <a:r>
              <a:rPr lang="ko-KR" dirty="0">
                <a:solidFill>
                  <a:schemeClr val="bg1"/>
                </a:solidFill>
                <a:latin typeface="Consolas"/>
                <a:ea typeface="맑은 고딕"/>
              </a:rPr>
              <a:t>', '</a:t>
            </a:r>
            <a:r>
              <a:rPr lang="ko-KR" dirty="0" err="1">
                <a:solidFill>
                  <a:schemeClr val="bg1"/>
                </a:solidFill>
                <a:latin typeface="Consolas"/>
                <a:ea typeface="맑은 고딕"/>
              </a:rPr>
              <a:t>oil_price_volatility</a:t>
            </a:r>
            <a:r>
              <a:rPr lang="ko-KR" dirty="0">
                <a:solidFill>
                  <a:schemeClr val="bg1"/>
                </a:solidFill>
                <a:latin typeface="Consolas"/>
                <a:ea typeface="맑은 고딕"/>
              </a:rPr>
              <a:t>', '</a:t>
            </a:r>
            <a:r>
              <a:rPr lang="ko-KR" dirty="0" err="1">
                <a:solidFill>
                  <a:schemeClr val="bg1"/>
                </a:solidFill>
                <a:latin typeface="Consolas"/>
                <a:ea typeface="맑은 고딕"/>
              </a:rPr>
              <a:t>carbon_credits</a:t>
            </a:r>
            <a:r>
              <a:rPr lang="ko-KR" dirty="0">
                <a:solidFill>
                  <a:schemeClr val="bg1"/>
                </a:solidFill>
                <a:latin typeface="Consolas"/>
                <a:ea typeface="맑은 고딕"/>
              </a:rPr>
              <a:t>', '</a:t>
            </a:r>
            <a:r>
              <a:rPr lang="ko-KR" dirty="0" err="1">
                <a:solidFill>
                  <a:schemeClr val="bg1"/>
                </a:solidFill>
                <a:latin typeface="Consolas"/>
                <a:ea typeface="맑은 고딕"/>
              </a:rPr>
              <a:t>carbon_credits_volatility</a:t>
            </a:r>
            <a:r>
              <a:rPr lang="ko-KR" dirty="0">
                <a:solidFill>
                  <a:schemeClr val="bg1"/>
                </a:solidFill>
                <a:latin typeface="Consolas"/>
                <a:ea typeface="맑은 고딕"/>
              </a:rPr>
              <a:t>', '</a:t>
            </a:r>
            <a:r>
              <a:rPr lang="ko-KR" dirty="0" err="1">
                <a:solidFill>
                  <a:schemeClr val="bg1"/>
                </a:solidFill>
                <a:latin typeface="Consolas"/>
                <a:ea typeface="맑은 고딕"/>
              </a:rPr>
              <a:t>EVE종가</a:t>
            </a:r>
            <a:r>
              <a:rPr lang="ko-KR" dirty="0">
                <a:solidFill>
                  <a:schemeClr val="bg1"/>
                </a:solidFill>
                <a:latin typeface="Consolas"/>
                <a:ea typeface="맑은 고딕"/>
              </a:rPr>
              <a:t>', '</a:t>
            </a:r>
            <a:r>
              <a:rPr lang="ko-KR" dirty="0" err="1">
                <a:solidFill>
                  <a:schemeClr val="bg1"/>
                </a:solidFill>
                <a:latin typeface="Consolas"/>
                <a:ea typeface="맑은 고딕"/>
              </a:rPr>
              <a:t>EVE거래량</a:t>
            </a:r>
            <a:r>
              <a:rPr lang="ko-KR" dirty="0">
                <a:solidFill>
                  <a:schemeClr val="bg1"/>
                </a:solidFill>
                <a:latin typeface="Consolas"/>
                <a:ea typeface="맑은 고딕"/>
              </a:rPr>
              <a:t>', '</a:t>
            </a:r>
            <a:r>
              <a:rPr lang="ko-KR" dirty="0" err="1">
                <a:solidFill>
                  <a:schemeClr val="bg1"/>
                </a:solidFill>
                <a:latin typeface="Consolas"/>
                <a:ea typeface="맑은 고딕"/>
              </a:rPr>
              <a:t>EVE변동률</a:t>
            </a:r>
            <a:r>
              <a:rPr lang="ko-KR" dirty="0">
                <a:solidFill>
                  <a:schemeClr val="bg1"/>
                </a:solidFill>
                <a:latin typeface="Consolas"/>
                <a:ea typeface="맑은 고딕"/>
              </a:rPr>
              <a:t>', '</a:t>
            </a:r>
            <a:r>
              <a:rPr lang="ko-KR" dirty="0" err="1">
                <a:solidFill>
                  <a:schemeClr val="bg1"/>
                </a:solidFill>
                <a:latin typeface="Consolas"/>
                <a:ea typeface="맑은 고딕"/>
              </a:rPr>
              <a:t>BYD종가</a:t>
            </a:r>
            <a:r>
              <a:rPr lang="ko-KR" dirty="0">
                <a:solidFill>
                  <a:schemeClr val="bg1"/>
                </a:solidFill>
                <a:latin typeface="Consolas"/>
                <a:ea typeface="맑은 고딕"/>
              </a:rPr>
              <a:t>', </a:t>
            </a:r>
            <a:r>
              <a:rPr lang="en-US" altLang="ko-KR" dirty="0">
                <a:solidFill>
                  <a:schemeClr val="bg1"/>
                </a:solidFill>
                <a:latin typeface="Consolas"/>
                <a:ea typeface="맑은 고딕"/>
              </a:rPr>
              <a:t>'</a:t>
            </a:r>
            <a:r>
              <a:rPr lang="en-US" altLang="ko-KR" dirty="0" err="1">
                <a:solidFill>
                  <a:schemeClr val="bg1"/>
                </a:solidFill>
                <a:latin typeface="Consolas"/>
                <a:ea typeface="맑은 고딕"/>
              </a:rPr>
              <a:t>kars</a:t>
            </a:r>
            <a:r>
              <a:rPr lang="en-US" altLang="ko-KR" dirty="0">
                <a:solidFill>
                  <a:schemeClr val="bg1"/>
                </a:solidFill>
                <a:latin typeface="Consolas"/>
                <a:ea typeface="맑은 고딕"/>
              </a:rPr>
              <a:t>',</a:t>
            </a:r>
            <a:r>
              <a:rPr lang="ko-KR" altLang="en-US" dirty="0">
                <a:solidFill>
                  <a:schemeClr val="bg1"/>
                </a:solidFill>
                <a:latin typeface="Consolas"/>
                <a:ea typeface="맑은 고딕"/>
              </a:rPr>
              <a:t> </a:t>
            </a:r>
            <a:r>
              <a:rPr lang="ko-KR" dirty="0">
                <a:solidFill>
                  <a:schemeClr val="bg1"/>
                </a:solidFill>
                <a:latin typeface="Consolas"/>
                <a:ea typeface="맑은 고딕"/>
              </a:rPr>
              <a:t>'</a:t>
            </a:r>
            <a:r>
              <a:rPr lang="ko-KR" dirty="0" err="1">
                <a:solidFill>
                  <a:schemeClr val="bg1"/>
                </a:solidFill>
                <a:latin typeface="Consolas"/>
                <a:ea typeface="맑은 고딕"/>
              </a:rPr>
              <a:t>SOXL종가</a:t>
            </a:r>
            <a:r>
              <a:rPr lang="en-US" altLang="ko-KR" dirty="0">
                <a:solidFill>
                  <a:schemeClr val="bg1"/>
                </a:solidFill>
                <a:latin typeface="Consolas"/>
                <a:ea typeface="맑은 고딕"/>
              </a:rPr>
              <a:t>']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일 때 가장 유의미한 결과값이 도출된다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.</a:t>
            </a:r>
            <a:endParaRPr lang="en-US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Column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을 무작위로 10개씩 돌려보기</a:t>
            </a:r>
          </a:p>
        </p:txBody>
      </p:sp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816B29A-5E9A-45A7-9924-5D2F91009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30" y="1628472"/>
            <a:ext cx="6666088" cy="441009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B684584-A2F4-4C75-8B3E-4ABC0A6C5BE2}"/>
              </a:ext>
            </a:extLst>
          </p:cNvPr>
          <p:cNvCxnSpPr/>
          <p:nvPr/>
        </p:nvCxnSpPr>
        <p:spPr>
          <a:xfrm flipV="1">
            <a:off x="1650059" y="2586095"/>
            <a:ext cx="1552218" cy="940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989358E-7360-4F1F-99FA-2D1A55CCC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196" y="1392165"/>
            <a:ext cx="4016086" cy="11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52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2019년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이후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Ver.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최적의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칼럼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조합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(10개)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7037" y="577734"/>
            <a:ext cx="837566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                                                            Ridge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의 계수 조절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– train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의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predict, test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그래프 그리기</a:t>
            </a:r>
          </a:p>
        </p:txBody>
      </p:sp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F370622-75DC-4B03-89EF-3A6AC6E8C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9" y="1428578"/>
            <a:ext cx="6496755" cy="1404397"/>
          </a:xfrm>
          <a:prstGeom prst="rect">
            <a:avLst/>
          </a:prstGeom>
        </p:spPr>
      </p:pic>
      <p:pic>
        <p:nvPicPr>
          <p:cNvPr id="8" name="그림 12">
            <a:extLst>
              <a:ext uri="{FF2B5EF4-FFF2-40B4-BE49-F238E27FC236}">
                <a16:creationId xmlns:a16="http://schemas.microsoft.com/office/drawing/2014/main" id="{888BD721-5E26-4F51-B283-050D1ED6E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19" y="3106472"/>
            <a:ext cx="6496755" cy="2601797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602A5C3-2B23-4607-9280-3AC85B53E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436" y="1434927"/>
            <a:ext cx="4191941" cy="14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9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(Classification)</a:t>
            </a:r>
          </a:p>
          <a:p>
            <a:pPr>
              <a:lnSpc>
                <a:spcPct val="150000"/>
              </a:lnSpc>
              <a:defRPr/>
            </a:pPr>
            <a:endParaRPr lang="ko-KR" altLang="en-US" sz="1100" b="1" i="1" kern="0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44058" y="1432474"/>
            <a:ext cx="4111536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일 후 주가가 오를지 내릴지 예측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Classification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은 데이터수가 많은  것이 유리해서 2015년 이후의 데이터를 썼다.</a:t>
            </a:r>
            <a:endParaRPr lang="en-US" altLang="ko-KR" dirty="0">
              <a:solidFill>
                <a:schemeClr val="bg1"/>
              </a:solidFill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Target :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updown</a:t>
            </a:r>
            <a:endParaRPr lang="en-US" altLang="ko-KR" dirty="0">
              <a:solidFill>
                <a:schemeClr val="bg1"/>
              </a:solidFill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Train :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date와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updown을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제외한</a:t>
            </a:r>
            <a:endParaRPr lang="ko-KR" altLang="en-US" dirty="0" err="1">
              <a:solidFill>
                <a:schemeClr val="bg1"/>
              </a:solidFill>
              <a:ea typeface="맑은 고딕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맑은 고딕"/>
              </a:rPr>
              <a:t>             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모든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칼럼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  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8 : 2 </a:t>
            </a:r>
            <a:r>
              <a:rPr lang="ko-KR" altLang="en-US" dirty="0">
                <a:solidFill>
                  <a:schemeClr val="bg1"/>
                </a:solidFill>
              </a:rPr>
              <a:t>의 비율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2" name="그림 4">
            <a:extLst>
              <a:ext uri="{FF2B5EF4-FFF2-40B4-BE49-F238E27FC236}">
                <a16:creationId xmlns:a16="http://schemas.microsoft.com/office/drawing/2014/main" id="{70FFF869-2E61-49FF-BC71-F405FCED4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96" y="1383391"/>
            <a:ext cx="5000978" cy="1400701"/>
          </a:xfrm>
          <a:prstGeom prst="rect">
            <a:avLst/>
          </a:prstGeom>
        </p:spPr>
      </p:pic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5323C2E-330A-4781-9A04-077C1D9BD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07" y="2787827"/>
            <a:ext cx="4998155" cy="1319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FC1530-C4ED-4C6E-8280-5134ABBDD7B6}"/>
              </a:ext>
            </a:extLst>
          </p:cNvPr>
          <p:cNvSpPr txBox="1"/>
          <p:nvPr/>
        </p:nvSpPr>
        <p:spPr>
          <a:xfrm>
            <a:off x="3287037" y="577734"/>
            <a:ext cx="837566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                                                            Classification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23769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(Classification)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041" y="577734"/>
            <a:ext cx="7230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모델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LogisticRegression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RandomForest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SVM, LGBM,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GradientBoosting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8" y="1317560"/>
            <a:ext cx="5258534" cy="49432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63321" y="5064757"/>
            <a:ext cx="41962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Accuracy_score가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50%대로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유의미한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결과가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보이지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않는다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.</a:t>
            </a: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4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FA07978-0C72-47E3-9960-BEFF766B6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511" y="1313898"/>
            <a:ext cx="4097867" cy="2790870"/>
          </a:xfrm>
          <a:prstGeom prst="rect">
            <a:avLst/>
          </a:prstGeom>
        </p:spPr>
      </p:pic>
      <p:pic>
        <p:nvPicPr>
          <p:cNvPr id="13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C536DFC-9E70-4224-9237-0DBC74E1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511" y="4093938"/>
            <a:ext cx="4097867" cy="82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9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(Classification)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041" y="577734"/>
            <a:ext cx="7230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모델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LogisticRegression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RandomForest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SVM, LGBM,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GradientBoosting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3321" y="5064757"/>
            <a:ext cx="41962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스케일링을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했으나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accuracy_score점수가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오히려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 더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떨어졌다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.</a:t>
            </a: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E0ECC6C-45CF-4228-BB2D-59CBD52EE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59" y="1309297"/>
            <a:ext cx="4671718" cy="1191405"/>
          </a:xfrm>
          <a:prstGeom prst="rect">
            <a:avLst/>
          </a:prstGeom>
        </p:spPr>
      </p:pic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82AC2D9-3577-404F-965E-41F44C6E1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59" y="2644515"/>
            <a:ext cx="4699940" cy="3431635"/>
          </a:xfrm>
          <a:prstGeom prst="rect">
            <a:avLst/>
          </a:prstGeom>
        </p:spPr>
      </p:pic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BDBF3B7F-C886-4EAA-AFC1-E11772F2B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733" y="1311173"/>
            <a:ext cx="3825051" cy="2523506"/>
          </a:xfrm>
          <a:prstGeom prst="rect">
            <a:avLst/>
          </a:prstGeom>
        </p:spPr>
      </p:pic>
      <p:pic>
        <p:nvPicPr>
          <p:cNvPr id="8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A35D515-EDAB-421E-A038-13DC68070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7733" y="3842738"/>
            <a:ext cx="382505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21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867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(Classification)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i="1" kern="0" dirty="0" err="1">
                <a:solidFill>
                  <a:schemeClr val="bg1"/>
                </a:solidFill>
                <a:ea typeface="맑은 고딕"/>
              </a:rPr>
              <a:t>최적의</a:t>
            </a:r>
            <a:r>
              <a:rPr lang="en-US" altLang="ko-KR" sz="1100" b="1" i="1" kern="0" dirty="0">
                <a:solidFill>
                  <a:schemeClr val="bg1"/>
                </a:solidFill>
                <a:ea typeface="맑은 고딕"/>
              </a:rPr>
              <a:t> feature(combination) 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041" y="577734"/>
            <a:ext cx="7230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모델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LogisticRegression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RandomForest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SVM, LGBM,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GradientBoosting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07909" y="4661960"/>
            <a:ext cx="419620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,Sans-Serif"/>
              <a:buChar char="Ø"/>
            </a:pPr>
            <a:r>
              <a:rPr lang="ko-KR" altLang="en-US" dirty="0">
                <a:solidFill>
                  <a:schemeClr val="bg1"/>
                </a:solidFill>
                <a:latin typeface="Malgun Gothic"/>
                <a:ea typeface="Malgun Gothic"/>
              </a:rPr>
              <a:t>테슬라 주가</a:t>
            </a:r>
            <a:r>
              <a:rPr lang="en-US" dirty="0">
                <a:solidFill>
                  <a:schemeClr val="bg1"/>
                </a:solidFill>
                <a:latin typeface="Malgun Gothic"/>
                <a:ea typeface="Malgun Gothic"/>
              </a:rPr>
              <a:t>, 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Malgun Gothic"/>
              </a:rPr>
              <a:t>거래량</a:t>
            </a:r>
            <a:r>
              <a:rPr lang="en-US" dirty="0">
                <a:solidFill>
                  <a:schemeClr val="bg1"/>
                </a:solidFill>
                <a:latin typeface="Malgun Gothic"/>
                <a:ea typeface="Malgun Gothic"/>
              </a:rPr>
              <a:t>, 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Malgun Gothic"/>
              </a:rPr>
              <a:t>유가</a:t>
            </a:r>
            <a:r>
              <a:rPr lang="en-US" dirty="0">
                <a:solidFill>
                  <a:schemeClr val="bg1"/>
                </a:solidFill>
                <a:latin typeface="Malgun Gothic"/>
                <a:ea typeface="Malgun Gothic"/>
              </a:rPr>
              <a:t>, 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Malgun Gothic"/>
              </a:rPr>
              <a:t>전기차</a:t>
            </a:r>
            <a:r>
              <a:rPr lang="en-US" dirty="0">
                <a:solidFill>
                  <a:schemeClr val="bg1"/>
                </a:solidFill>
                <a:latin typeface="Malgun Gothic"/>
                <a:ea typeface="Malgun Gothic"/>
              </a:rPr>
              <a:t>ETF, 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Malgun Gothic"/>
              </a:rPr>
              <a:t>알루미늄 변동률 칼럼을 </a:t>
            </a:r>
            <a:r>
              <a:rPr lang="ko-KR" altLang="en-US" dirty="0" err="1">
                <a:solidFill>
                  <a:schemeClr val="bg1"/>
                </a:solidFill>
                <a:latin typeface="Malgun Gothic"/>
                <a:ea typeface="Malgun Gothic"/>
              </a:rPr>
              <a:t>사용하였을때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Malgun Gothic"/>
                <a:ea typeface="Malgun Gothic"/>
              </a:rPr>
              <a:t>Accuracy가</a:t>
            </a:r>
            <a:r>
              <a:rPr lang="en-US" dirty="0">
                <a:solidFill>
                  <a:schemeClr val="bg1"/>
                </a:solidFill>
                <a:latin typeface="Malgun Gothic"/>
                <a:ea typeface="Malgun Gothic"/>
              </a:rPr>
              <a:t> 62%대로 </a:t>
            </a:r>
            <a:r>
              <a:rPr lang="en-US" dirty="0" err="1">
                <a:solidFill>
                  <a:schemeClr val="bg1"/>
                </a:solidFill>
                <a:latin typeface="Malgun Gothic"/>
                <a:ea typeface="Malgun Gothic"/>
              </a:rPr>
              <a:t>가장</a:t>
            </a:r>
            <a:r>
              <a:rPr lang="en-US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Malgun Gothic"/>
              </a:rPr>
              <a:t>높은</a:t>
            </a:r>
            <a:r>
              <a:rPr lang="en-US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Malgun Gothic"/>
                <a:ea typeface="Malgun Gothic"/>
              </a:rPr>
              <a:t>점수가</a:t>
            </a:r>
            <a:r>
              <a:rPr lang="en-US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Malgun Gothic"/>
                <a:ea typeface="Malgun Gothic"/>
              </a:rPr>
              <a:t>나왔다</a:t>
            </a:r>
            <a:r>
              <a:rPr lang="en-US" dirty="0">
                <a:solidFill>
                  <a:schemeClr val="bg1"/>
                </a:solidFill>
                <a:latin typeface="Malgun Gothic"/>
                <a:ea typeface="Malgun Gothic"/>
              </a:rPr>
              <a:t>.</a:t>
            </a:r>
            <a:endParaRPr lang="en-US" dirty="0">
              <a:solidFill>
                <a:schemeClr val="bg1"/>
              </a:solidFill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4" name="그림 5">
            <a:extLst>
              <a:ext uri="{FF2B5EF4-FFF2-40B4-BE49-F238E27FC236}">
                <a16:creationId xmlns:a16="http://schemas.microsoft.com/office/drawing/2014/main" id="{E117FB7D-7C2C-46D8-A7A9-5A7DAD49A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56" y="1309610"/>
            <a:ext cx="4803422" cy="1331889"/>
          </a:xfrm>
          <a:prstGeom prst="rect">
            <a:avLst/>
          </a:prstGeom>
        </p:spPr>
      </p:pic>
      <p:pic>
        <p:nvPicPr>
          <p:cNvPr id="6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CE6F32-894B-450A-9A4E-DC8248B5B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56" y="2767907"/>
            <a:ext cx="4803422" cy="2846186"/>
          </a:xfrm>
          <a:prstGeom prst="rect">
            <a:avLst/>
          </a:prstGeom>
        </p:spPr>
      </p:pic>
      <p:pic>
        <p:nvPicPr>
          <p:cNvPr id="14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5C0D673-E806-4ABB-8890-C522D08A9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956" y="3678187"/>
            <a:ext cx="4803421" cy="1966366"/>
          </a:xfrm>
          <a:prstGeom prst="rect">
            <a:avLst/>
          </a:prstGeom>
        </p:spPr>
      </p:pic>
      <p:pic>
        <p:nvPicPr>
          <p:cNvPr id="16" name="그림 1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B13254C-529E-4103-A6F4-708AEE848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7733" y="1235197"/>
            <a:ext cx="4022607" cy="32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6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11775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머신러닝</a:t>
            </a:r>
            <a:r>
              <a:rPr lang="en-US" altLang="ko-KR" sz="2400" b="1" i="1" kern="0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(Classification)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ea typeface="맑은 고딕"/>
            </a:endParaRPr>
          </a:p>
          <a:p>
            <a:pPr>
              <a:defRPr/>
            </a:pPr>
            <a:r>
              <a:rPr lang="en-US" sz="1100" b="1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confusion_matrix</a:t>
            </a:r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sz="1100" b="1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시각화</a:t>
            </a:r>
            <a:endParaRPr lang="en-US" sz="1100" dirty="0">
              <a:solidFill>
                <a:schemeClr val="bg1">
                  <a:lumMod val="95000"/>
                </a:schemeClr>
              </a:solidFill>
              <a:ea typeface="맑은 고딕"/>
            </a:endParaRP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8" y="1476008"/>
            <a:ext cx="167695" cy="156174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041" y="577734"/>
            <a:ext cx="72306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91882" y="1647913"/>
            <a:ext cx="443781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,Sans-Serif"/>
              <a:buChar char="Ø"/>
            </a:pPr>
            <a:r>
              <a:rPr lang="en-US" dirty="0">
                <a:solidFill>
                  <a:schemeClr val="bg1"/>
                </a:solidFill>
                <a:latin typeface="Consolas"/>
                <a:ea typeface="맑은 고딕"/>
              </a:rPr>
              <a:t>358</a:t>
            </a:r>
            <a:r>
              <a:rPr lang="ko-KR" dirty="0">
                <a:solidFill>
                  <a:schemeClr val="bg1"/>
                </a:solidFill>
                <a:latin typeface="Consolas"/>
                <a:ea typeface="맑은 고딕"/>
              </a:rPr>
              <a:t>개의</a:t>
            </a:r>
            <a:r>
              <a:rPr lang="en-US" dirty="0">
                <a:solidFill>
                  <a:schemeClr val="bg1"/>
                </a:solidFill>
                <a:latin typeface="Consolas"/>
                <a:ea typeface="맑은 고딕"/>
              </a:rPr>
              <a:t> predict</a:t>
            </a:r>
            <a:r>
              <a:rPr lang="ko-KR" altLang="en-US" dirty="0">
                <a:solidFill>
                  <a:schemeClr val="bg1"/>
                </a:solidFill>
                <a:latin typeface="Consolas"/>
                <a:ea typeface="맑은 고딕"/>
              </a:rPr>
              <a:t>데이터와 </a:t>
            </a:r>
            <a:r>
              <a:rPr lang="en-US" dirty="0" err="1">
                <a:solidFill>
                  <a:schemeClr val="bg1"/>
                </a:solidFill>
                <a:latin typeface="Consolas"/>
                <a:ea typeface="맑은 고딕"/>
              </a:rPr>
              <a:t>y_test</a:t>
            </a:r>
            <a:r>
              <a:rPr lang="en-US" dirty="0">
                <a:solidFill>
                  <a:schemeClr val="bg1"/>
                </a:solidFill>
                <a:latin typeface="Consolas"/>
                <a:ea typeface="맑은 고딕"/>
              </a:rPr>
              <a:t> </a:t>
            </a:r>
            <a:r>
              <a:rPr lang="ko-KR" altLang="en-US" dirty="0">
                <a:solidFill>
                  <a:schemeClr val="bg1"/>
                </a:solidFill>
                <a:latin typeface="Consolas"/>
                <a:ea typeface="맑은 고딕"/>
              </a:rPr>
              <a:t>데이터를 비교 </a:t>
            </a:r>
            <a:r>
              <a:rPr lang="ko-KR" altLang="en-US" dirty="0" err="1">
                <a:solidFill>
                  <a:schemeClr val="bg1"/>
                </a:solidFill>
                <a:latin typeface="Consolas"/>
                <a:ea typeface="맑은 고딕"/>
              </a:rPr>
              <a:t>하였을떄</a:t>
            </a:r>
            <a:r>
              <a:rPr lang="ko-KR" altLang="en-US" dirty="0">
                <a:solidFill>
                  <a:schemeClr val="bg1"/>
                </a:solidFill>
                <a:latin typeface="Consolas"/>
                <a:ea typeface="맑은 고딕"/>
              </a:rPr>
              <a:t> 결과를</a:t>
            </a:r>
            <a:r>
              <a:rPr lang="en-US" dirty="0">
                <a:solidFill>
                  <a:srgbClr val="000000"/>
                </a:solidFill>
                <a:latin typeface="Consolas"/>
                <a:ea typeface="맑은 고딕"/>
              </a:rPr>
              <a:t>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r>
              <a:rPr lang="en-US" dirty="0">
                <a:solidFill>
                  <a:schemeClr val="bg1"/>
                </a:solidFill>
                <a:latin typeface="Consolas"/>
                <a:ea typeface="맑은 고딕"/>
              </a:rPr>
              <a:t>Confusion matrix</a:t>
            </a:r>
            <a:r>
              <a:rPr lang="ko-KR" altLang="en-US" dirty="0">
                <a:solidFill>
                  <a:schemeClr val="bg1"/>
                </a:solidFill>
                <a:latin typeface="Consolas"/>
                <a:ea typeface="맑은 고딕"/>
              </a:rPr>
              <a:t>로 나타냄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>
              <a:solidFill>
                <a:schemeClr val="bg1"/>
              </a:solidFill>
              <a:latin typeface="Consolas"/>
              <a:ea typeface="맑은 고딕"/>
            </a:endParaRPr>
          </a:p>
          <a:p>
            <a:endParaRPr lang="en-US" altLang="ko-KR" dirty="0">
              <a:solidFill>
                <a:srgbClr val="000000"/>
              </a:solidFill>
              <a:latin typeface="Consolas"/>
              <a:ea typeface="맑은 고딕"/>
            </a:endParaRP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9058D3D-6CB7-43C7-9D92-46B930AB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768"/>
            <a:ext cx="5819224" cy="17543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8970FA-549B-42E6-A6BE-F6398F1EC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18" y="1237103"/>
            <a:ext cx="5148128" cy="471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14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11775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(Classification)</a:t>
            </a:r>
          </a:p>
          <a:p>
            <a:pPr>
              <a:defRPr/>
            </a:pPr>
            <a:r>
              <a:rPr lang="en-US" sz="1100" b="1" dirty="0">
                <a:solidFill>
                  <a:schemeClr val="bg1"/>
                </a:solidFill>
              </a:rPr>
              <a:t>ROC </a:t>
            </a:r>
            <a:r>
              <a:rPr lang="ko-KR" altLang="en-US" sz="1100" b="1" dirty="0">
                <a:solidFill>
                  <a:schemeClr val="bg1"/>
                </a:solidFill>
                <a:ea typeface="맑은 고딕"/>
              </a:rPr>
              <a:t>그래프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시각화</a:t>
            </a:r>
            <a:endParaRPr lang="en-US" sz="1100" b="1" dirty="0" err="1">
              <a:solidFill>
                <a:schemeClr val="bg1"/>
              </a:solidFill>
              <a:ea typeface="맑은 고딕" panose="020F0502020204030204"/>
            </a:endParaRPr>
          </a:p>
          <a:p>
            <a:pPr>
              <a:lnSpc>
                <a:spcPct val="150000"/>
              </a:lnSpc>
              <a:defRPr/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199077" cy="179840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041" y="577734"/>
            <a:ext cx="72306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50433" y="1631054"/>
            <a:ext cx="429027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ROC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그래프는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가로축을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FP Rate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   (Specificity)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값의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비율로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하고,</a:t>
            </a:r>
            <a:endParaRPr lang="en-US" altLang="ko-KR" dirty="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ko-KR" altLang="en-US" dirty="0">
              <a:solidFill>
                <a:schemeClr val="bg1">
                  <a:lumMod val="95000"/>
                </a:schemeClr>
              </a:solidFill>
              <a:ea typeface="맑은 고딕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세로축을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TP Rate (Sensitive)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로 하여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시각화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한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그래프이다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>
                  <a:lumMod val="95000"/>
                </a:schemeClr>
              </a:solidFill>
              <a:ea typeface="맑은 고딕"/>
            </a:endParaRP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4572D06B-D025-4F6A-9C5C-8A41CD778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07" y="1430948"/>
            <a:ext cx="4944533" cy="45605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556360-2B0B-4D71-A048-4F1041D10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40" y="3429000"/>
            <a:ext cx="4044654" cy="303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9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911476" y="216861"/>
            <a:ext cx="6094428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결론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329646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219026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550134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883458" y="1423815"/>
            <a:ext cx="366052" cy="1395138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9473" y="577734"/>
            <a:ext cx="72306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29296" y="1388599"/>
            <a:ext cx="9537684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Regerssion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: 2019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년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이후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 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모든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feature를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넣어서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 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모델을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돌렸을때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Elastic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모델이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제일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결과가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좋았다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.</a:t>
            </a:r>
          </a:p>
          <a:p>
            <a:pPr marL="285750" indent="-285750">
              <a:buFont typeface="Wingdings"/>
              <a:buChar char="Ø"/>
            </a:pPr>
            <a:endParaRPr lang="en-US" altLang="ko-KR" dirty="0">
              <a:solidFill>
                <a:schemeClr val="bg1">
                  <a:lumMod val="95000"/>
                </a:schemeClr>
              </a:solidFill>
              <a:ea typeface="맑은 고딕"/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Classification : 2015년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이후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최적의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feature 5개를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선정해서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모델을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돌렸을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때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LGBM모델이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제일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 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결과가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좋았다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ea typeface="맑은 고딕"/>
              </a:rPr>
              <a:t>.</a:t>
            </a:r>
          </a:p>
          <a:p>
            <a:pPr marL="285750" indent="-285750">
              <a:buFont typeface="Wingdings"/>
              <a:buChar char="Ø"/>
            </a:pPr>
            <a:endParaRPr lang="en-US" altLang="ko-KR" dirty="0">
              <a:solidFill>
                <a:schemeClr val="bg1">
                  <a:lumMod val="95000"/>
                </a:schemeClr>
              </a:solidFill>
              <a:ea typeface="맑은 고딕"/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>
              <a:solidFill>
                <a:schemeClr val="bg1">
                  <a:lumMod val="95000"/>
                </a:schemeClr>
              </a:solidFill>
              <a:ea typeface="맑은 고딕"/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>
              <a:solidFill>
                <a:schemeClr val="bg1">
                  <a:lumMod val="95000"/>
                </a:schemeClr>
              </a:solidFill>
              <a:ea typeface="맑은 고딕"/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>
              <a:solidFill>
                <a:schemeClr val="bg1">
                  <a:lumMod val="95000"/>
                </a:schemeClr>
              </a:solidFill>
              <a:ea typeface="맑은 고딕"/>
            </a:endParaRPr>
          </a:p>
          <a:p>
            <a:pPr marL="285750" indent="-285750">
              <a:buFont typeface="Wingdings,Sans-Serif"/>
              <a:buChar char="Ø"/>
            </a:pPr>
            <a:endParaRPr lang="ko-KR" altLang="en-US" dirty="0">
              <a:solidFill>
                <a:schemeClr val="bg1">
                  <a:lumMod val="95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+mn-lt"/>
              </a:rPr>
              <a:t>2019년 이전의 테슬라 주가의 변동이 거의 없기 때문에 모델을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+mn-lt"/>
              </a:rPr>
              <a:t>학습시키기에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+mn-lt"/>
              </a:rPr>
              <a:t>데이터가 적합하지 않다.</a:t>
            </a:r>
            <a:endParaRPr lang="en-US" altLang="ko-KR">
              <a:solidFill>
                <a:schemeClr val="bg1">
                  <a:lumMod val="95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endParaRPr lang="ko-KR" altLang="en-US" dirty="0">
              <a:solidFill>
                <a:schemeClr val="bg1">
                  <a:lumMod val="95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+mn-lt"/>
              </a:rPr>
              <a:t>2019년 이후의 데이터만으로는 학습을 시키기에 부족</a:t>
            </a:r>
          </a:p>
          <a:p>
            <a:pPr marL="285750" indent="-285750">
              <a:buFont typeface="Wingdings,Sans-Serif"/>
              <a:buChar char="Ø"/>
            </a:pPr>
            <a:endParaRPr lang="ko-KR" altLang="en-US" dirty="0">
              <a:solidFill>
                <a:schemeClr val="bg1">
                  <a:lumMod val="95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+mn-lt"/>
              </a:rPr>
              <a:t>최적의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+mn-lt"/>
              </a:rPr>
              <a:t>feature조합을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+mn-lt"/>
              </a:rPr>
              <a:t>찾는데에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  <a:cs typeface="+mn-lt"/>
              </a:rPr>
              <a:t> 시간 부족</a:t>
            </a:r>
          </a:p>
          <a:p>
            <a:pPr marL="285750" indent="-285750">
              <a:buFont typeface="Wingdings,Sans-Serif"/>
              <a:buChar char="Ø"/>
            </a:pPr>
            <a:endParaRPr lang="ko-KR" altLang="en-US" dirty="0">
              <a:solidFill>
                <a:schemeClr val="bg1">
                  <a:lumMod val="95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endParaRPr lang="ko-KR" altLang="en-US" dirty="0">
              <a:solidFill>
                <a:schemeClr val="bg1">
                  <a:lumMod val="95000"/>
                </a:schemeClr>
              </a:solidFill>
              <a:latin typeface="Malgun Gothic"/>
              <a:ea typeface="Malgun Gothic"/>
              <a:cs typeface="+mn-lt"/>
            </a:endParaRP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260" y="534880"/>
            <a:ext cx="442820" cy="372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1D0164-2954-4205-8ABD-4B282C00A127}"/>
              </a:ext>
            </a:extLst>
          </p:cNvPr>
          <p:cNvSpPr txBox="1"/>
          <p:nvPr/>
        </p:nvSpPr>
        <p:spPr>
          <a:xfrm>
            <a:off x="1015385" y="3152292"/>
            <a:ext cx="6094428" cy="5749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schemeClr val="bg1">
                    <a:lumMod val="95000"/>
                  </a:schemeClr>
                </a:solidFill>
                <a:ea typeface="맑은 고딕"/>
              </a:rPr>
              <a:t>아쉬운점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7DF6CA-C590-4B0C-A25D-128A12C74566}"/>
              </a:ext>
            </a:extLst>
          </p:cNvPr>
          <p:cNvGrpSpPr/>
          <p:nvPr/>
        </p:nvGrpSpPr>
        <p:grpSpPr>
          <a:xfrm>
            <a:off x="433555" y="3376067"/>
            <a:ext cx="516051" cy="516051"/>
            <a:chOff x="400031" y="434690"/>
            <a:chExt cx="516051" cy="51605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79C5F88-CA2B-44F1-90E3-A2C9D34A0F70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1E4A979-B436-46AE-B5D4-6762D292AD6F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EE87D3-9418-4AB9-9B42-C49D72BD8E40}"/>
              </a:ext>
            </a:extLst>
          </p:cNvPr>
          <p:cNvCxnSpPr>
            <a:cxnSpLocks/>
          </p:cNvCxnSpPr>
          <p:nvPr/>
        </p:nvCxnSpPr>
        <p:spPr>
          <a:xfrm>
            <a:off x="3322935" y="3843647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FF1D8E-CA75-41A6-9F9C-C04694B09A0D}"/>
              </a:ext>
            </a:extLst>
          </p:cNvPr>
          <p:cNvGrpSpPr/>
          <p:nvPr/>
        </p:nvGrpSpPr>
        <p:grpSpPr>
          <a:xfrm>
            <a:off x="11654043" y="3718826"/>
            <a:ext cx="249642" cy="249642"/>
            <a:chOff x="5971179" y="800104"/>
            <a:chExt cx="249642" cy="24964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1FE8222-5ECB-4167-B2EE-3C5BD5EEC5D5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C6D955F-D294-48F5-BAF4-D64B6ED2C348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2A8AB3-681F-42F5-9ADB-81DEADD137B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D4BE49-4DFA-4739-A741-5B04BEDC8F6F}"/>
              </a:ext>
            </a:extLst>
          </p:cNvPr>
          <p:cNvSpPr txBox="1"/>
          <p:nvPr/>
        </p:nvSpPr>
        <p:spPr>
          <a:xfrm>
            <a:off x="4423382" y="3513165"/>
            <a:ext cx="72306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endParaRPr lang="en-US" altLang="ko-K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/>
            </a:endParaRPr>
          </a:p>
        </p:txBody>
      </p:sp>
      <p:pic>
        <p:nvPicPr>
          <p:cNvPr id="33" name="nppt_16469821085227331" descr="이미지">
            <a:extLst>
              <a:ext uri="{FF2B5EF4-FFF2-40B4-BE49-F238E27FC236}">
                <a16:creationId xmlns:a16="http://schemas.microsoft.com/office/drawing/2014/main" id="{A52ECCC1-8BB9-4C0C-A9D0-919F3899F5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169" y="3470311"/>
            <a:ext cx="442820" cy="372750"/>
          </a:xfrm>
          <a:prstGeom prst="rect">
            <a:avLst/>
          </a:prstGeom>
        </p:spPr>
      </p:pic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12984EED-048D-489D-89CA-DF498B135967}"/>
              </a:ext>
            </a:extLst>
          </p:cNvPr>
          <p:cNvSpPr/>
          <p:nvPr/>
        </p:nvSpPr>
        <p:spPr>
          <a:xfrm>
            <a:off x="952730" y="4298633"/>
            <a:ext cx="366052" cy="1395138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447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실내, 옅은이(가) 표시된 사진&#10;&#10;자동 생성된 설명">
            <a:extLst>
              <a:ext uri="{FF2B5EF4-FFF2-40B4-BE49-F238E27FC236}">
                <a16:creationId xmlns:a16="http://schemas.microsoft.com/office/drawing/2014/main" id="{F331C248-130D-4538-9E25-B59A8A41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" y="559"/>
            <a:ext cx="12188234" cy="6856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8408859" y="1816120"/>
            <a:ext cx="3526206" cy="8967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i="1" kern="0" dirty="0" err="1">
                <a:solidFill>
                  <a:schemeClr val="bg1">
                    <a:lumMod val="95000"/>
                  </a:schemeClr>
                </a:solidFill>
                <a:latin typeface="맑은 고딕"/>
                <a:ea typeface="맑은 고딕"/>
              </a:rPr>
              <a:t>Thank</a:t>
            </a:r>
            <a:r>
              <a:rPr lang="ko-KR" altLang="en-US" sz="4000" b="1" i="1" kern="0" dirty="0">
                <a:solidFill>
                  <a:schemeClr val="bg1">
                    <a:lumMod val="9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4000" b="1" i="1" kern="0" dirty="0" err="1">
                <a:solidFill>
                  <a:schemeClr val="bg1">
                    <a:lumMod val="95000"/>
                  </a:schemeClr>
                </a:solidFill>
                <a:latin typeface="맑은 고딕"/>
                <a:ea typeface="맑은 고딕"/>
              </a:rPr>
              <a:t>You</a:t>
            </a:r>
            <a:r>
              <a:rPr lang="ko-KR" altLang="en-US" sz="4000" b="1" i="1" kern="0" dirty="0">
                <a:solidFill>
                  <a:schemeClr val="bg1">
                    <a:lumMod val="95000"/>
                  </a:schemeClr>
                </a:solidFill>
                <a:latin typeface="맑은 고딕"/>
                <a:ea typeface="맑은 고딕"/>
              </a:rPr>
              <a:t>~</a:t>
            </a:r>
            <a:endParaRPr lang="ko-KR" altLang="en-US" sz="4000" b="1" i="1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68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087DF4-B6B4-4854-B2A9-F1C0BCE20CC1}"/>
              </a:ext>
            </a:extLst>
          </p:cNvPr>
          <p:cNvSpPr/>
          <p:nvPr/>
        </p:nvSpPr>
        <p:spPr>
          <a:xfrm rot="10800000">
            <a:off x="7798552" y="1892471"/>
            <a:ext cx="4140312" cy="2942705"/>
          </a:xfrm>
          <a:prstGeom prst="rect">
            <a:avLst/>
          </a:prstGeom>
          <a:gradFill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동기 및 목표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087DF4-B6B4-4854-B2A9-F1C0BCE20CC1}"/>
              </a:ext>
            </a:extLst>
          </p:cNvPr>
          <p:cNvSpPr/>
          <p:nvPr/>
        </p:nvSpPr>
        <p:spPr>
          <a:xfrm>
            <a:off x="5667371" y="2779101"/>
            <a:ext cx="406400" cy="4078899"/>
          </a:xfrm>
          <a:prstGeom prst="rect">
            <a:avLst/>
          </a:prstGeom>
          <a:gradFill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 46">
            <a:extLst>
              <a:ext uri="{FF2B5EF4-FFF2-40B4-BE49-F238E27FC236}">
                <a16:creationId xmlns:a16="http://schemas.microsoft.com/office/drawing/2014/main" id="{5337CB60-8FD7-4421-A830-A0AB6323DDA2}"/>
              </a:ext>
            </a:extLst>
          </p:cNvPr>
          <p:cNvSpPr/>
          <p:nvPr/>
        </p:nvSpPr>
        <p:spPr>
          <a:xfrm>
            <a:off x="4929447" y="2302625"/>
            <a:ext cx="1153850" cy="569390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5D1A31-E498-4AA6-9A2F-480D443E3374}"/>
              </a:ext>
            </a:extLst>
          </p:cNvPr>
          <p:cNvSpPr/>
          <p:nvPr/>
        </p:nvSpPr>
        <p:spPr>
          <a:xfrm flipH="1">
            <a:off x="6552283" y="3383890"/>
            <a:ext cx="406400" cy="34741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45">
            <a:extLst>
              <a:ext uri="{FF2B5EF4-FFF2-40B4-BE49-F238E27FC236}">
                <a16:creationId xmlns:a16="http://schemas.microsoft.com/office/drawing/2014/main" id="{23BFEFAE-FCAE-4112-8514-2295D921A8FD}"/>
              </a:ext>
            </a:extLst>
          </p:cNvPr>
          <p:cNvSpPr/>
          <p:nvPr/>
        </p:nvSpPr>
        <p:spPr>
          <a:xfrm flipH="1">
            <a:off x="6537993" y="2951017"/>
            <a:ext cx="1176217" cy="525787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C4ABF5-A5F6-4FBA-BDC5-FA659898C2A7}"/>
              </a:ext>
            </a:extLst>
          </p:cNvPr>
          <p:cNvSpPr/>
          <p:nvPr/>
        </p:nvSpPr>
        <p:spPr>
          <a:xfrm>
            <a:off x="7798552" y="1984311"/>
            <a:ext cx="4123318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altLang="ko-KR" sz="1600" b="1" dirty="0">
                <a:solidFill>
                  <a:schemeClr val="bg1"/>
                </a:solidFill>
                <a:latin typeface="맑은 고딕"/>
                <a:ea typeface="맑은 고딕"/>
              </a:rPr>
              <a:t>4</a:t>
            </a:r>
            <a:r>
              <a:rPr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차 산업혁명과 더불어 기술주에 대한 관심은 커지고 있다</a:t>
            </a:r>
            <a:r>
              <a:rPr lang="en-US" altLang="ko-KR" sz="1600" b="1" dirty="0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  <a:endParaRPr lang="ko-KR" altLang="en-US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285750" indent="-285750">
              <a:buFont typeface="Wingdings"/>
              <a:buChar char="Ø"/>
            </a:pP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환경 오염문제</a:t>
            </a:r>
          </a:p>
          <a:p>
            <a:pPr marL="285750" indent="-285750">
              <a:buFont typeface="Wingdings"/>
              <a:buChar char="Ø"/>
            </a:pPr>
            <a:endParaRPr lang="en-US" altLang="ko-KR" sz="1600" b="1" dirty="0">
              <a:solidFill>
                <a:schemeClr val="bg1"/>
              </a:solidFill>
              <a:ea typeface="맑은 고딕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sz="1600" b="1" dirty="0">
                <a:solidFill>
                  <a:schemeClr val="bg1"/>
                </a:solidFill>
                <a:latin typeface="Noto Sans, sans-serif"/>
                <a:ea typeface="Noto Sans, sans-serif"/>
              </a:rPr>
              <a:t>세계 각국이 내연기관차의 배기가스 배출을 규제</a:t>
            </a:r>
          </a:p>
          <a:p>
            <a:pPr marL="285750" indent="-285750">
              <a:buFont typeface="Wingdings"/>
              <a:buChar char="Ø"/>
            </a:pPr>
            <a:endParaRPr lang="en-US" altLang="ko-KR" sz="1600" b="1" dirty="0">
              <a:solidFill>
                <a:schemeClr val="bg1"/>
              </a:solidFill>
              <a:ea typeface="맑은 고딕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sz="1600" b="1" dirty="0">
                <a:solidFill>
                  <a:schemeClr val="bg1"/>
                </a:solidFill>
                <a:ea typeface="맑은 고딕"/>
              </a:rPr>
              <a:t>배터리 기술 발전</a:t>
            </a:r>
          </a:p>
          <a:p>
            <a:pPr marL="285750" indent="-285750">
              <a:buFont typeface="Wingdings"/>
              <a:buChar char="Ø"/>
            </a:pPr>
            <a:endParaRPr lang="en-US" altLang="ko-KR" sz="1600" b="1" dirty="0">
              <a:solidFill>
                <a:schemeClr val="bg1"/>
              </a:solidFill>
              <a:ea typeface="맑은 고딕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sz="1600" b="1" dirty="0">
                <a:solidFill>
                  <a:schemeClr val="bg1"/>
                </a:solidFill>
                <a:latin typeface="맑은 고딕"/>
                <a:ea typeface="맑은 고딕"/>
              </a:rPr>
              <a:t>전기차 시장은 점점 커지는 추세이다</a:t>
            </a:r>
            <a:r>
              <a:rPr lang="en-US" altLang="ko-KR" sz="1600" b="1" dirty="0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마루 부리 Beta, 마루 부리 Beta_EmbeddedFont, 마루 부리 Beta_MSFontService, sans-serif"/>
                <a:ea typeface="마루 부리 Beta, 마루 부리 Beta_EmbeddedFont, 마루 부리 Beta_MSFontService, sans-serif"/>
              </a:rPr>
              <a:t>​</a:t>
            </a:r>
          </a:p>
        </p:txBody>
      </p:sp>
      <p:pic>
        <p:nvPicPr>
          <p:cNvPr id="34" name="nppt_164698210852269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765" y="1230929"/>
            <a:ext cx="4718242" cy="3964526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04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087DF4-B6B4-4854-B2A9-F1C0BCE20CC1}"/>
              </a:ext>
            </a:extLst>
          </p:cNvPr>
          <p:cNvSpPr/>
          <p:nvPr/>
        </p:nvSpPr>
        <p:spPr>
          <a:xfrm rot="5400000">
            <a:off x="5739118" y="203797"/>
            <a:ext cx="1106181" cy="10308826"/>
          </a:xfrm>
          <a:prstGeom prst="rect">
            <a:avLst/>
          </a:prstGeom>
          <a:gradFill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2" name="nppt_1646982108522176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333" y="1170988"/>
            <a:ext cx="10247291" cy="3501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동기 및 목표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 </a:t>
            </a:r>
          </a:p>
          <a:p>
            <a:pPr latinLnBrk="0">
              <a:defRPr/>
            </a:pP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5A3795-6676-4DF7-B078-F1230A7C39E3}"/>
              </a:ext>
            </a:extLst>
          </p:cNvPr>
          <p:cNvSpPr/>
          <p:nvPr/>
        </p:nvSpPr>
        <p:spPr>
          <a:xfrm>
            <a:off x="1199332" y="4934886"/>
            <a:ext cx="10247291" cy="976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"/>
              <a:buChar char="Ø"/>
            </a:pP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</a:rPr>
              <a:t>전기차와 관련된 키워드 </a:t>
            </a: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</a:rPr>
              <a:t>원자재</a:t>
            </a: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</a:rPr>
              <a:t>배터리</a:t>
            </a: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</a:rPr>
              <a:t>전기차 </a:t>
            </a: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ETF, etc...</a:t>
            </a:r>
            <a:endParaRPr lang="ko-KR" altLang="en-US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ko-KR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b="1" dirty="0" err="1">
                <a:solidFill>
                  <a:schemeClr val="bg1"/>
                </a:solidFill>
                <a:latin typeface="맑은 고딕"/>
                <a:ea typeface="맑은 고딕"/>
              </a:rPr>
              <a:t>핵심</a:t>
            </a: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 </a:t>
            </a: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</a:rPr>
              <a:t>키워드들을 이용해 </a:t>
            </a:r>
            <a:r>
              <a:rPr lang="en-US" altLang="ko-KR" b="1" dirty="0">
                <a:solidFill>
                  <a:schemeClr val="bg1"/>
                </a:solidFill>
                <a:latin typeface="맑은 고딕"/>
                <a:ea typeface="맑은 고딕"/>
              </a:rPr>
              <a:t>Tesla</a:t>
            </a:r>
            <a:r>
              <a:rPr lang="ko-KR" altLang="en-US" b="1" dirty="0">
                <a:solidFill>
                  <a:schemeClr val="bg1"/>
                </a:solidFill>
                <a:latin typeface="맑은 고딕"/>
                <a:ea typeface="맑은 고딕"/>
              </a:rPr>
              <a:t>의 주가 예측</a:t>
            </a:r>
          </a:p>
        </p:txBody>
      </p:sp>
      <p:pic>
        <p:nvPicPr>
          <p:cNvPr id="14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1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nppt_1646982108522346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478" y="1052216"/>
            <a:ext cx="11004855" cy="5645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조원 역할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nppt_16469821085224300"/>
          <p:cNvSpPr/>
          <p:nvPr/>
        </p:nvSpPr>
        <p:spPr>
          <a:xfrm>
            <a:off x="1560964" y="1359051"/>
            <a:ext cx="3541259" cy="1877786"/>
          </a:xfrm>
          <a:prstGeom prst="wedgeRectCallout">
            <a:avLst>
              <a:gd name="adj1" fmla="val 37954"/>
              <a:gd name="adj2" fmla="val 80706"/>
            </a:avLst>
          </a:prstGeom>
          <a:gradFill>
            <a:gsLst>
              <a:gs pos="0">
                <a:schemeClr val="dk2">
                  <a:alpha val="47000"/>
                  <a:lumMod val="40000"/>
                  <a:lumOff val="60000"/>
                </a:schemeClr>
              </a:gs>
              <a:gs pos="100000">
                <a:srgbClr val="FFFFFF">
                  <a:alpha val="100000"/>
                  <a:lumMod val="75000"/>
                  <a:satMod val="160000"/>
                </a:srgbClr>
              </a:gs>
            </a:gsLst>
            <a:lin ang="8100000" scaled="1"/>
            <a:tileRect/>
          </a:gradFill>
          <a:ln w="25400" cap="flat">
            <a:solidFill>
              <a:srgbClr val="4F81BD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박정연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: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자료수집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전처리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Regression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모델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실행</a:t>
            </a:r>
            <a:r>
              <a:rPr lang="en-US"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</a:t>
            </a:r>
          </a:p>
          <a:p>
            <a:pPr marL="0" algn="ctr">
              <a:lnSpc>
                <a:spcPct val="100000"/>
              </a:lnSpc>
              <a:buNone/>
            </a:pPr>
            <a:r>
              <a:rPr lang="en-US" altLang="ko-KR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PPT </a:t>
            </a:r>
            <a:r>
              <a:rPr lang="ko-KR" altLang="en-US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제작</a:t>
            </a:r>
            <a:endParaRPr altLang="ko-KR" sz="1800" b="1" dirty="0">
              <a:solidFill>
                <a:schemeClr val="tx1">
                  <a:alpha val="100000"/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5" name="nppt_16469821085223671"/>
          <p:cNvSpPr/>
          <p:nvPr/>
        </p:nvSpPr>
        <p:spPr>
          <a:xfrm>
            <a:off x="1218506" y="5299942"/>
            <a:ext cx="3816803" cy="1326697"/>
          </a:xfrm>
          <a:prstGeom prst="wedgeRectCallout">
            <a:avLst>
              <a:gd name="adj1" fmla="val -27085"/>
              <a:gd name="adj2" fmla="val -63077"/>
            </a:avLst>
          </a:prstGeom>
          <a:gradFill>
            <a:gsLst>
              <a:gs pos="0">
                <a:schemeClr val="dk2">
                  <a:alpha val="47000"/>
                  <a:lumMod val="40000"/>
                  <a:lumOff val="60000"/>
                </a:schemeClr>
              </a:gs>
              <a:gs pos="100000">
                <a:schemeClr val="lt1">
                  <a:alpha val="100000"/>
                  <a:lumMod val="75000"/>
                  <a:satMod val="160000"/>
                </a:schemeClr>
              </a:gs>
            </a:gsLst>
            <a:lin ang="8100000" scaled="1"/>
            <a:tileRect/>
          </a:gradFill>
          <a:ln w="25400" cap="flat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박건후 : 자료수집, 전처리, 시각화, Classification 모델 구축</a:t>
            </a:r>
          </a:p>
        </p:txBody>
      </p:sp>
      <p:sp>
        <p:nvSpPr>
          <p:cNvPr id="26" name="nppt_16469821085224143"/>
          <p:cNvSpPr/>
          <p:nvPr/>
        </p:nvSpPr>
        <p:spPr>
          <a:xfrm>
            <a:off x="6243372" y="1338640"/>
            <a:ext cx="4214812" cy="1898197"/>
          </a:xfrm>
          <a:prstGeom prst="wedgeRectCallout">
            <a:avLst>
              <a:gd name="adj1" fmla="val -27078"/>
              <a:gd name="adj2" fmla="val 86290"/>
            </a:avLst>
          </a:prstGeom>
          <a:gradFill>
            <a:gsLst>
              <a:gs pos="0">
                <a:schemeClr val="dk2">
                  <a:alpha val="47000"/>
                  <a:lumMod val="40000"/>
                  <a:lumOff val="60000"/>
                </a:schemeClr>
              </a:gs>
              <a:gs pos="100000">
                <a:srgbClr val="FFFFFF">
                  <a:alpha val="100000"/>
                  <a:lumMod val="75000"/>
                  <a:satMod val="160000"/>
                </a:srgbClr>
              </a:gs>
            </a:gsLst>
            <a:lin ang="8100000" scaled="1"/>
            <a:tileRect/>
          </a:gradFill>
          <a:ln w="25400" cap="flat">
            <a:solidFill>
              <a:srgbClr val="4F81BD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반치영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: 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총괄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감독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및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지도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 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자료수집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전처리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시각화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Regression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모델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구축</a:t>
            </a:r>
            <a:endParaRPr altLang="ko-KR" sz="1800" b="1" dirty="0">
              <a:solidFill>
                <a:schemeClr val="tx1">
                  <a:alpha val="100000"/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7" name="nppt_16469821085224821"/>
          <p:cNvSpPr/>
          <p:nvPr/>
        </p:nvSpPr>
        <p:spPr>
          <a:xfrm>
            <a:off x="7319055" y="5299942"/>
            <a:ext cx="3541259" cy="1316491"/>
          </a:xfrm>
          <a:prstGeom prst="wedgeRectCallout">
            <a:avLst>
              <a:gd name="adj1" fmla="val 24591"/>
              <a:gd name="adj2" fmla="val -63177"/>
            </a:avLst>
          </a:prstGeom>
          <a:gradFill>
            <a:gsLst>
              <a:gs pos="0">
                <a:schemeClr val="dk2">
                  <a:alpha val="47000"/>
                  <a:lumMod val="40000"/>
                  <a:lumOff val="60000"/>
                </a:schemeClr>
              </a:gs>
              <a:gs pos="100000">
                <a:srgbClr val="FFFFFF">
                  <a:alpha val="100000"/>
                  <a:lumMod val="75000"/>
                  <a:satMod val="160000"/>
                </a:srgbClr>
              </a:gs>
            </a:gsLst>
            <a:lin ang="8100000" scaled="1"/>
            <a:tileRect/>
          </a:gradFill>
          <a:ln w="25400" cap="flat">
            <a:solidFill>
              <a:srgbClr val="4F81BD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이채림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: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자료수집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전처리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Regression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모델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실행</a:t>
            </a:r>
            <a:r>
              <a:rPr lang="en-US"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발표</a:t>
            </a:r>
            <a:endParaRPr altLang="ko-KR" sz="1800" b="1" dirty="0">
              <a:solidFill>
                <a:schemeClr val="tx1">
                  <a:alpha val="100000"/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6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95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4" y="1081508"/>
            <a:ext cx="11176504" cy="5593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데이터 확보 방법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79" y="1380551"/>
            <a:ext cx="1535664" cy="1535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9" y="5355771"/>
            <a:ext cx="2505579" cy="1086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2361" y1="17822" x2="22361" y2="17822"/>
                        <a14:foregroundMark x1="27639" y1="24257" x2="27639" y2="24257"/>
                        <a14:foregroundMark x1="34722" y1="23267" x2="34722" y2="23267"/>
                        <a14:foregroundMark x1="40139" y1="24505" x2="40139" y2="24505"/>
                        <a14:foregroundMark x1="45139" y1="21782" x2="45139" y2="21782"/>
                        <a14:foregroundMark x1="47222" y1="28713" x2="47222" y2="28713"/>
                        <a14:foregroundMark x1="56667" y1="19059" x2="56667" y2="19059"/>
                        <a14:foregroundMark x1="59444" y1="25000" x2="59444" y2="25000"/>
                        <a14:foregroundMark x1="65000" y1="24010" x2="65000" y2="24010"/>
                        <a14:foregroundMark x1="68472" y1="24505" x2="68472" y2="24505"/>
                        <a14:foregroundMark x1="74861" y1="23762" x2="74861" y2="23762"/>
                        <a14:foregroundMark x1="80278" y1="24010" x2="80278" y2="24010"/>
                        <a14:backgroundMark x1="48611" y1="25248" x2="48611" y2="25248"/>
                        <a14:backgroundMark x1="64167" y1="25248" x2="64167" y2="25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17" y="3117122"/>
            <a:ext cx="3631620" cy="2037742"/>
          </a:xfrm>
          <a:prstGeom prst="rect">
            <a:avLst/>
          </a:prstGeom>
        </p:spPr>
      </p:pic>
      <p:pic>
        <p:nvPicPr>
          <p:cNvPr id="16" name="nppt_16469821085227331" descr="이미지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60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진행 계획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자유형 14">
            <a:extLst>
              <a:ext uri="{FF2B5EF4-FFF2-40B4-BE49-F238E27FC236}">
                <a16:creationId xmlns:a16="http://schemas.microsoft.com/office/drawing/2014/main" id="{54195B45-6394-49BF-AB4A-23536256960F}"/>
              </a:ext>
            </a:extLst>
          </p:cNvPr>
          <p:cNvSpPr/>
          <p:nvPr/>
        </p:nvSpPr>
        <p:spPr>
          <a:xfrm>
            <a:off x="761199" y="1766708"/>
            <a:ext cx="2438945" cy="1936449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Feature </a:t>
            </a:r>
            <a:r>
              <a:rPr lang="ko-KR" altLang="en-US" dirty="0">
                <a:solidFill>
                  <a:schemeClr val="tx1"/>
                </a:solidFill>
              </a:rPr>
              <a:t>선정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확보</a:t>
            </a:r>
          </a:p>
        </p:txBody>
      </p:sp>
      <p:sp>
        <p:nvSpPr>
          <p:cNvPr id="40" name="자유형 13">
            <a:extLst>
              <a:ext uri="{FF2B5EF4-FFF2-40B4-BE49-F238E27FC236}">
                <a16:creationId xmlns:a16="http://schemas.microsoft.com/office/drawing/2014/main" id="{41D9F248-60BB-4AEA-B9F9-6C498F061B10}"/>
              </a:ext>
            </a:extLst>
          </p:cNvPr>
          <p:cNvSpPr/>
          <p:nvPr/>
        </p:nvSpPr>
        <p:spPr>
          <a:xfrm>
            <a:off x="986714" y="1248886"/>
            <a:ext cx="1987916" cy="51782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9263B"/>
                </a:solidFill>
              </a:rPr>
              <a:t>03/07</a:t>
            </a:r>
          </a:p>
        </p:txBody>
      </p:sp>
      <p:sp>
        <p:nvSpPr>
          <p:cNvPr id="45" name="자유형 14">
            <a:extLst>
              <a:ext uri="{FF2B5EF4-FFF2-40B4-BE49-F238E27FC236}">
                <a16:creationId xmlns:a16="http://schemas.microsoft.com/office/drawing/2014/main" id="{156D08CB-4BD3-4175-A6EC-0EFDE3447409}"/>
              </a:ext>
            </a:extLst>
          </p:cNvPr>
          <p:cNvSpPr/>
          <p:nvPr/>
        </p:nvSpPr>
        <p:spPr>
          <a:xfrm>
            <a:off x="3089769" y="4598680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전처리</a:t>
            </a:r>
          </a:p>
        </p:txBody>
      </p:sp>
      <p:sp>
        <p:nvSpPr>
          <p:cNvPr id="46" name="자유형 13">
            <a:extLst>
              <a:ext uri="{FF2B5EF4-FFF2-40B4-BE49-F238E27FC236}">
                <a16:creationId xmlns:a16="http://schemas.microsoft.com/office/drawing/2014/main" id="{C6C38F8A-469A-4F17-B387-BE55FEED0430}"/>
              </a:ext>
            </a:extLst>
          </p:cNvPr>
          <p:cNvSpPr/>
          <p:nvPr/>
        </p:nvSpPr>
        <p:spPr>
          <a:xfrm>
            <a:off x="3318756" y="4076168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9263B"/>
                </a:solidFill>
              </a:rPr>
              <a:t>03/08</a:t>
            </a:r>
          </a:p>
        </p:txBody>
      </p:sp>
      <p:sp>
        <p:nvSpPr>
          <p:cNvPr id="49" name="자유형 14">
            <a:extLst>
              <a:ext uri="{FF2B5EF4-FFF2-40B4-BE49-F238E27FC236}">
                <a16:creationId xmlns:a16="http://schemas.microsoft.com/office/drawing/2014/main" id="{A7FE4933-3764-4D3B-9937-9D73FCB2277D}"/>
              </a:ext>
            </a:extLst>
          </p:cNvPr>
          <p:cNvSpPr/>
          <p:nvPr/>
        </p:nvSpPr>
        <p:spPr>
          <a:xfrm>
            <a:off x="4981333" y="1762205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전처리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모델 생성</a:t>
            </a:r>
          </a:p>
        </p:txBody>
      </p:sp>
      <p:sp>
        <p:nvSpPr>
          <p:cNvPr id="50" name="자유형 13">
            <a:extLst>
              <a:ext uri="{FF2B5EF4-FFF2-40B4-BE49-F238E27FC236}">
                <a16:creationId xmlns:a16="http://schemas.microsoft.com/office/drawing/2014/main" id="{89DA286A-815F-4925-813D-5A3C4C3E93B7}"/>
              </a:ext>
            </a:extLst>
          </p:cNvPr>
          <p:cNvSpPr/>
          <p:nvPr/>
        </p:nvSpPr>
        <p:spPr>
          <a:xfrm>
            <a:off x="5210320" y="1244196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9263B"/>
                </a:solidFill>
              </a:rPr>
              <a:t>03/10</a:t>
            </a:r>
          </a:p>
        </p:txBody>
      </p:sp>
      <p:sp>
        <p:nvSpPr>
          <p:cNvPr id="23" name="자유형 14">
            <a:extLst>
              <a:ext uri="{FF2B5EF4-FFF2-40B4-BE49-F238E27FC236}">
                <a16:creationId xmlns:a16="http://schemas.microsoft.com/office/drawing/2014/main" id="{156D08CB-4BD3-4175-A6EC-0EFDE3447409}"/>
              </a:ext>
            </a:extLst>
          </p:cNvPr>
          <p:cNvSpPr/>
          <p:nvPr/>
        </p:nvSpPr>
        <p:spPr>
          <a:xfrm>
            <a:off x="7118472" y="4598680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모델 평가</a:t>
            </a:r>
          </a:p>
        </p:txBody>
      </p:sp>
      <p:sp>
        <p:nvSpPr>
          <p:cNvPr id="24" name="자유형 13">
            <a:extLst>
              <a:ext uri="{FF2B5EF4-FFF2-40B4-BE49-F238E27FC236}">
                <a16:creationId xmlns:a16="http://schemas.microsoft.com/office/drawing/2014/main" id="{89DA286A-815F-4925-813D-5A3C4C3E93B7}"/>
              </a:ext>
            </a:extLst>
          </p:cNvPr>
          <p:cNvSpPr/>
          <p:nvPr/>
        </p:nvSpPr>
        <p:spPr>
          <a:xfrm>
            <a:off x="7347459" y="4076168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9263B"/>
                </a:solidFill>
              </a:rPr>
              <a:t>03/11</a:t>
            </a:r>
          </a:p>
        </p:txBody>
      </p:sp>
      <p:sp>
        <p:nvSpPr>
          <p:cNvPr id="25" name="자유형 14">
            <a:extLst>
              <a:ext uri="{FF2B5EF4-FFF2-40B4-BE49-F238E27FC236}">
                <a16:creationId xmlns:a16="http://schemas.microsoft.com/office/drawing/2014/main" id="{156D08CB-4BD3-4175-A6EC-0EFDE3447409}"/>
              </a:ext>
            </a:extLst>
          </p:cNvPr>
          <p:cNvSpPr/>
          <p:nvPr/>
        </p:nvSpPr>
        <p:spPr>
          <a:xfrm>
            <a:off x="9239023" y="1766708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PPT</a:t>
            </a:r>
            <a:r>
              <a:rPr lang="ko-KR" altLang="en-US" dirty="0">
                <a:solidFill>
                  <a:schemeClr val="tx1"/>
                </a:solidFill>
              </a:rPr>
              <a:t>제작 및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검토</a:t>
            </a:r>
          </a:p>
        </p:txBody>
      </p:sp>
      <p:sp>
        <p:nvSpPr>
          <p:cNvPr id="26" name="자유형 13">
            <a:extLst>
              <a:ext uri="{FF2B5EF4-FFF2-40B4-BE49-F238E27FC236}">
                <a16:creationId xmlns:a16="http://schemas.microsoft.com/office/drawing/2014/main" id="{89DA286A-815F-4925-813D-5A3C4C3E93B7}"/>
              </a:ext>
            </a:extLst>
          </p:cNvPr>
          <p:cNvSpPr/>
          <p:nvPr/>
        </p:nvSpPr>
        <p:spPr>
          <a:xfrm>
            <a:off x="9468010" y="1244196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9263B"/>
                </a:solidFill>
              </a:rPr>
              <a:t>03/12~03/14</a:t>
            </a:r>
          </a:p>
        </p:txBody>
      </p:sp>
      <p:cxnSp>
        <p:nvCxnSpPr>
          <p:cNvPr id="32" name="꺾인 연결선 27">
            <a:extLst>
              <a:ext uri="{FF2B5EF4-FFF2-40B4-BE49-F238E27FC236}">
                <a16:creationId xmlns:a16="http://schemas.microsoft.com/office/drawing/2014/main" id="{C399C7E0-8B93-42F6-89DF-B496ECEF692F}"/>
              </a:ext>
            </a:extLst>
          </p:cNvPr>
          <p:cNvCxnSpPr/>
          <p:nvPr/>
        </p:nvCxnSpPr>
        <p:spPr>
          <a:xfrm flipV="1">
            <a:off x="9154541" y="3584019"/>
            <a:ext cx="600017" cy="603226"/>
          </a:xfrm>
          <a:prstGeom prst="straightConnector1">
            <a:avLst/>
          </a:prstGeom>
          <a:ln w="3175">
            <a:solidFill>
              <a:srgbClr val="E7FC6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27">
            <a:extLst>
              <a:ext uri="{FF2B5EF4-FFF2-40B4-BE49-F238E27FC236}">
                <a16:creationId xmlns:a16="http://schemas.microsoft.com/office/drawing/2014/main" id="{C399C7E0-8B93-42F6-89DF-B496ECEF692F}"/>
              </a:ext>
            </a:extLst>
          </p:cNvPr>
          <p:cNvCxnSpPr/>
          <p:nvPr/>
        </p:nvCxnSpPr>
        <p:spPr>
          <a:xfrm>
            <a:off x="7153247" y="3523168"/>
            <a:ext cx="533573" cy="604460"/>
          </a:xfrm>
          <a:prstGeom prst="straightConnector1">
            <a:avLst/>
          </a:prstGeom>
          <a:ln w="3175">
            <a:solidFill>
              <a:srgbClr val="E7FC6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27">
            <a:extLst>
              <a:ext uri="{FF2B5EF4-FFF2-40B4-BE49-F238E27FC236}">
                <a16:creationId xmlns:a16="http://schemas.microsoft.com/office/drawing/2014/main" id="{C399C7E0-8B93-42F6-89DF-B496ECEF692F}"/>
              </a:ext>
            </a:extLst>
          </p:cNvPr>
          <p:cNvCxnSpPr/>
          <p:nvPr/>
        </p:nvCxnSpPr>
        <p:spPr>
          <a:xfrm>
            <a:off x="2764540" y="3546831"/>
            <a:ext cx="664591" cy="640414"/>
          </a:xfrm>
          <a:prstGeom prst="straightConnector1">
            <a:avLst/>
          </a:prstGeom>
          <a:ln w="3175">
            <a:solidFill>
              <a:srgbClr val="E7FC6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27">
            <a:extLst>
              <a:ext uri="{FF2B5EF4-FFF2-40B4-BE49-F238E27FC236}">
                <a16:creationId xmlns:a16="http://schemas.microsoft.com/office/drawing/2014/main" id="{C399C7E0-8B93-42F6-89DF-B496ECEF692F}"/>
              </a:ext>
            </a:extLst>
          </p:cNvPr>
          <p:cNvCxnSpPr/>
          <p:nvPr/>
        </p:nvCxnSpPr>
        <p:spPr>
          <a:xfrm flipV="1">
            <a:off x="5143070" y="3673497"/>
            <a:ext cx="507681" cy="513748"/>
          </a:xfrm>
          <a:prstGeom prst="straightConnector1">
            <a:avLst/>
          </a:prstGeom>
          <a:ln w="3175">
            <a:solidFill>
              <a:srgbClr val="E7FC6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62451"/>
      </p:ext>
    </p:extLst>
  </p:cSld>
  <p:clrMapOvr>
    <a:masterClrMapping/>
  </p:clrMapOvr>
</p:sld>
</file>

<file path=ppt/theme/theme1.xml><?xml version="1.0" encoding="utf-8"?>
<a:theme xmlns:a="http://schemas.openxmlformats.org/drawingml/2006/main" name="5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</TotalTime>
  <Words>1449</Words>
  <Application>Microsoft Office PowerPoint</Application>
  <PresentationFormat>와이드스크린</PresentationFormat>
  <Paragraphs>293</Paragraphs>
  <Slides>49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54_Office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 건후</cp:lastModifiedBy>
  <cp:revision>782</cp:revision>
  <dcterms:created xsi:type="dcterms:W3CDTF">2022-02-28T03:44:50Z</dcterms:created>
  <dcterms:modified xsi:type="dcterms:W3CDTF">2022-03-14T07:28:32Z</dcterms:modified>
</cp:coreProperties>
</file>